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64" r:id="rId3"/>
    <p:sldId id="257" r:id="rId4"/>
    <p:sldId id="258" r:id="rId5"/>
    <p:sldId id="259" r:id="rId6"/>
    <p:sldId id="260" r:id="rId7"/>
    <p:sldId id="261" r:id="rId8"/>
    <p:sldId id="262" r:id="rId9"/>
    <p:sldId id="263" r:id="rId10"/>
    <p:sldId id="265"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AA9DE4-0509-43F2-B64D-761E09CD8D01}" type="datetimeFigureOut">
              <a:rPr lang="fr-FR" smtClean="0"/>
              <a:pPr/>
              <a:t>18/07/2020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30867C-2663-43FD-86FC-477E5A7E9382}"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FBF1B5B8-F07C-4F04-AB0C-512FCA04F06C}" type="datetime1">
              <a:rPr lang="fr-FR" smtClean="0"/>
              <a:pPr/>
              <a:t>18/07/2020</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r>
              <a:rPr lang="fr-FR" smtClean="0"/>
              <a:t>Université A. Mira de Bejaia, Faculté des sciences exactes, Département d’informatique</a:t>
            </a:r>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757BA338-80EC-4B46-BC16-1EF200A0B537}"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B286062-BE36-47A3-A279-C81359089492}" type="datetime1">
              <a:rPr lang="fr-FR" smtClean="0"/>
              <a:pPr/>
              <a:t>18/07/2020</a:t>
            </a:fld>
            <a:endParaRPr lang="fr-FR"/>
          </a:p>
        </p:txBody>
      </p:sp>
      <p:sp>
        <p:nvSpPr>
          <p:cNvPr id="5" name="Espace réservé du pied de page 4"/>
          <p:cNvSpPr>
            <a:spLocks noGrp="1"/>
          </p:cNvSpPr>
          <p:nvPr>
            <p:ph type="ftr" sz="quarter" idx="11"/>
          </p:nvPr>
        </p:nvSpPr>
        <p:spPr/>
        <p:txBody>
          <a:bodyPr/>
          <a:lstStyle>
            <a:extLst/>
          </a:lstStyle>
          <a:p>
            <a:r>
              <a:rPr lang="fr-FR" smtClean="0"/>
              <a:t>Université A. Mira de Bejaia, Faculté des sciences exactes, Département d’informatique</a:t>
            </a:r>
            <a:endParaRPr lang="fr-FR"/>
          </a:p>
        </p:txBody>
      </p:sp>
      <p:sp>
        <p:nvSpPr>
          <p:cNvPr id="6" name="Espace réservé du numéro de diapositive 5"/>
          <p:cNvSpPr>
            <a:spLocks noGrp="1"/>
          </p:cNvSpPr>
          <p:nvPr>
            <p:ph type="sldNum" sz="quarter" idx="12"/>
          </p:nvPr>
        </p:nvSpPr>
        <p:spPr/>
        <p:txBody>
          <a:bodyPr/>
          <a:lstStyle>
            <a:extLst/>
          </a:lstStyle>
          <a:p>
            <a:fld id="{757BA338-80EC-4B46-BC16-1EF200A0B537}"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B5D6FEE9-8D9F-4F6D-B523-C28986F4AF66}" type="datetime1">
              <a:rPr lang="fr-FR" smtClean="0"/>
              <a:pPr/>
              <a:t>18/07/2020</a:t>
            </a:fld>
            <a:endParaRPr lang="fr-FR"/>
          </a:p>
        </p:txBody>
      </p:sp>
      <p:sp>
        <p:nvSpPr>
          <p:cNvPr id="5" name="Espace réservé du pied de page 4"/>
          <p:cNvSpPr>
            <a:spLocks noGrp="1"/>
          </p:cNvSpPr>
          <p:nvPr>
            <p:ph type="ftr" sz="quarter" idx="11"/>
          </p:nvPr>
        </p:nvSpPr>
        <p:spPr/>
        <p:txBody>
          <a:bodyPr/>
          <a:lstStyle>
            <a:extLst/>
          </a:lstStyle>
          <a:p>
            <a:r>
              <a:rPr lang="fr-FR" smtClean="0"/>
              <a:t>Université A. Mira de Bejaia, Faculté des sciences exactes, Département d’informatique</a:t>
            </a:r>
            <a:endParaRPr lang="fr-FR"/>
          </a:p>
        </p:txBody>
      </p:sp>
      <p:sp>
        <p:nvSpPr>
          <p:cNvPr id="6" name="Espace réservé du numéro de diapositive 5"/>
          <p:cNvSpPr>
            <a:spLocks noGrp="1"/>
          </p:cNvSpPr>
          <p:nvPr>
            <p:ph type="sldNum" sz="quarter" idx="12"/>
          </p:nvPr>
        </p:nvSpPr>
        <p:spPr/>
        <p:txBody>
          <a:bodyPr/>
          <a:lstStyle>
            <a:extLst/>
          </a:lstStyle>
          <a:p>
            <a:fld id="{757BA338-80EC-4B46-BC16-1EF200A0B537}"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79434499-266B-4661-B06B-4B29F738B913}" type="datetime1">
              <a:rPr lang="fr-FR" smtClean="0"/>
              <a:pPr/>
              <a:t>18/07/2020</a:t>
            </a:fld>
            <a:endParaRPr lang="fr-FR"/>
          </a:p>
        </p:txBody>
      </p:sp>
      <p:sp>
        <p:nvSpPr>
          <p:cNvPr id="5" name="Espace réservé du pied de page 4"/>
          <p:cNvSpPr>
            <a:spLocks noGrp="1"/>
          </p:cNvSpPr>
          <p:nvPr>
            <p:ph type="ftr" sz="quarter" idx="11"/>
          </p:nvPr>
        </p:nvSpPr>
        <p:spPr/>
        <p:txBody>
          <a:bodyPr/>
          <a:lstStyle>
            <a:extLst/>
          </a:lstStyle>
          <a:p>
            <a:r>
              <a:rPr lang="fr-FR" smtClean="0"/>
              <a:t>Université A. Mira de Bejaia, Faculté des sciences exactes, Département d’informatique</a:t>
            </a:r>
            <a:endParaRPr lang="fr-FR"/>
          </a:p>
        </p:txBody>
      </p:sp>
      <p:sp>
        <p:nvSpPr>
          <p:cNvPr id="6" name="Espace réservé du numéro de diapositive 5"/>
          <p:cNvSpPr>
            <a:spLocks noGrp="1"/>
          </p:cNvSpPr>
          <p:nvPr>
            <p:ph type="sldNum" sz="quarter" idx="12"/>
          </p:nvPr>
        </p:nvSpPr>
        <p:spPr/>
        <p:txBody>
          <a:bodyPr/>
          <a:lstStyle>
            <a:extLst/>
          </a:lstStyle>
          <a:p>
            <a:fld id="{757BA338-80EC-4B46-BC16-1EF200A0B537}" type="slidenum">
              <a:rPr lang="fr-FR" smtClean="0"/>
              <a:pPr/>
              <a:t>‹N°›</a:t>
            </a:fld>
            <a:endParaRPr lang="fr-FR"/>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C1BC2D4E-FC92-4917-BF26-BB0E94734FBF}" type="datetime1">
              <a:rPr lang="fr-FR" smtClean="0"/>
              <a:pPr/>
              <a:t>18/07/2020</a:t>
            </a:fld>
            <a:endParaRPr lang="fr-FR"/>
          </a:p>
        </p:txBody>
      </p:sp>
      <p:sp>
        <p:nvSpPr>
          <p:cNvPr id="5" name="Espace réservé du pied de page 4"/>
          <p:cNvSpPr>
            <a:spLocks noGrp="1"/>
          </p:cNvSpPr>
          <p:nvPr>
            <p:ph type="ftr" sz="quarter" idx="11"/>
          </p:nvPr>
        </p:nvSpPr>
        <p:spPr/>
        <p:txBody>
          <a:bodyPr/>
          <a:lstStyle>
            <a:extLst/>
          </a:lstStyle>
          <a:p>
            <a:r>
              <a:rPr lang="fr-FR" smtClean="0"/>
              <a:t>Université A. Mira de Bejaia, Faculté des sciences exactes, Département d’informatique</a:t>
            </a:r>
            <a:endParaRPr lang="fr-FR"/>
          </a:p>
        </p:txBody>
      </p:sp>
      <p:sp>
        <p:nvSpPr>
          <p:cNvPr id="6" name="Espace réservé du numéro de diapositive 5"/>
          <p:cNvSpPr>
            <a:spLocks noGrp="1"/>
          </p:cNvSpPr>
          <p:nvPr>
            <p:ph type="sldNum" sz="quarter" idx="12"/>
          </p:nvPr>
        </p:nvSpPr>
        <p:spPr/>
        <p:txBody>
          <a:bodyPr/>
          <a:lstStyle>
            <a:extLst/>
          </a:lstStyle>
          <a:p>
            <a:fld id="{757BA338-80EC-4B46-BC16-1EF200A0B537}" type="slidenum">
              <a:rPr lang="fr-FR" smtClean="0"/>
              <a:pPr/>
              <a:t>‹N°›</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5569BDE2-FDF5-4BCF-B1D5-361ED18CB24F}" type="datetime1">
              <a:rPr lang="fr-FR" smtClean="0"/>
              <a:pPr/>
              <a:t>18/07/2020</a:t>
            </a:fld>
            <a:endParaRPr lang="fr-FR"/>
          </a:p>
        </p:txBody>
      </p:sp>
      <p:sp>
        <p:nvSpPr>
          <p:cNvPr id="6" name="Espace réservé du pied de page 5"/>
          <p:cNvSpPr>
            <a:spLocks noGrp="1"/>
          </p:cNvSpPr>
          <p:nvPr>
            <p:ph type="ftr" sz="quarter" idx="11"/>
          </p:nvPr>
        </p:nvSpPr>
        <p:spPr/>
        <p:txBody>
          <a:bodyPr/>
          <a:lstStyle>
            <a:extLst/>
          </a:lstStyle>
          <a:p>
            <a:r>
              <a:rPr lang="fr-FR" smtClean="0"/>
              <a:t>Université A. Mira de Bejaia, Faculté des sciences exactes, Département d’informatique</a:t>
            </a:r>
            <a:endParaRPr lang="fr-FR"/>
          </a:p>
        </p:txBody>
      </p:sp>
      <p:sp>
        <p:nvSpPr>
          <p:cNvPr id="7" name="Espace réservé du numéro de diapositive 6"/>
          <p:cNvSpPr>
            <a:spLocks noGrp="1"/>
          </p:cNvSpPr>
          <p:nvPr>
            <p:ph type="sldNum" sz="quarter" idx="12"/>
          </p:nvPr>
        </p:nvSpPr>
        <p:spPr/>
        <p:txBody>
          <a:bodyPr/>
          <a:lstStyle>
            <a:extLst/>
          </a:lstStyle>
          <a:p>
            <a:fld id="{757BA338-80EC-4B46-BC16-1EF200A0B537}" type="slidenum">
              <a:rPr lang="fr-FR" smtClean="0"/>
              <a:pPr/>
              <a:t>‹N°›</a:t>
            </a:fld>
            <a:endParaRPr lang="fr-FR"/>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8513BBDB-C02A-4E63-A561-30C2E8313900}" type="datetime1">
              <a:rPr lang="fr-FR" smtClean="0"/>
              <a:pPr/>
              <a:t>18/07/2020</a:t>
            </a:fld>
            <a:endParaRPr lang="fr-FR"/>
          </a:p>
        </p:txBody>
      </p:sp>
      <p:sp>
        <p:nvSpPr>
          <p:cNvPr id="8" name="Espace réservé du pied de page 7"/>
          <p:cNvSpPr>
            <a:spLocks noGrp="1"/>
          </p:cNvSpPr>
          <p:nvPr>
            <p:ph type="ftr" sz="quarter" idx="11"/>
          </p:nvPr>
        </p:nvSpPr>
        <p:spPr/>
        <p:txBody>
          <a:bodyPr/>
          <a:lstStyle>
            <a:extLst/>
          </a:lstStyle>
          <a:p>
            <a:r>
              <a:rPr lang="fr-FR" smtClean="0"/>
              <a:t>Université A. Mira de Bejaia, Faculté des sciences exactes, Département d’informatique</a:t>
            </a:r>
            <a:endParaRPr lang="fr-FR"/>
          </a:p>
        </p:txBody>
      </p:sp>
      <p:sp>
        <p:nvSpPr>
          <p:cNvPr id="9" name="Espace réservé du numéro de diapositive 8"/>
          <p:cNvSpPr>
            <a:spLocks noGrp="1"/>
          </p:cNvSpPr>
          <p:nvPr>
            <p:ph type="sldNum" sz="quarter" idx="12"/>
          </p:nvPr>
        </p:nvSpPr>
        <p:spPr/>
        <p:txBody>
          <a:bodyPr/>
          <a:lstStyle>
            <a:extLst/>
          </a:lstStyle>
          <a:p>
            <a:fld id="{757BA338-80EC-4B46-BC16-1EF200A0B537}"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10C2DA71-5B9C-4C62-A8D7-22CAFFB92922}" type="datetime1">
              <a:rPr lang="fr-FR" smtClean="0"/>
              <a:pPr/>
              <a:t>18/07/2020</a:t>
            </a:fld>
            <a:endParaRPr lang="fr-FR"/>
          </a:p>
        </p:txBody>
      </p:sp>
      <p:sp>
        <p:nvSpPr>
          <p:cNvPr id="4" name="Espace réservé du pied de page 3"/>
          <p:cNvSpPr>
            <a:spLocks noGrp="1"/>
          </p:cNvSpPr>
          <p:nvPr>
            <p:ph type="ftr" sz="quarter" idx="11"/>
          </p:nvPr>
        </p:nvSpPr>
        <p:spPr/>
        <p:txBody>
          <a:bodyPr/>
          <a:lstStyle>
            <a:extLst/>
          </a:lstStyle>
          <a:p>
            <a:r>
              <a:rPr lang="fr-FR" smtClean="0"/>
              <a:t>Université A. Mira de Bejaia, Faculté des sciences exactes, Département d’informatique</a:t>
            </a:r>
            <a:endParaRPr lang="fr-FR"/>
          </a:p>
        </p:txBody>
      </p:sp>
      <p:sp>
        <p:nvSpPr>
          <p:cNvPr id="5" name="Espace réservé du numéro de diapositive 4"/>
          <p:cNvSpPr>
            <a:spLocks noGrp="1"/>
          </p:cNvSpPr>
          <p:nvPr>
            <p:ph type="sldNum" sz="quarter" idx="12"/>
          </p:nvPr>
        </p:nvSpPr>
        <p:spPr/>
        <p:txBody>
          <a:bodyPr/>
          <a:lstStyle>
            <a:extLst/>
          </a:lstStyle>
          <a:p>
            <a:fld id="{757BA338-80EC-4B46-BC16-1EF200A0B537}" type="slidenum">
              <a:rPr lang="fr-FR" smtClean="0"/>
              <a:pPr/>
              <a:t>‹N°›</a:t>
            </a:fld>
            <a:endParaRPr lang="fr-FR"/>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B9289DDD-E15C-4621-A58D-B4C8E88DB9E8}" type="datetime1">
              <a:rPr lang="fr-FR" smtClean="0"/>
              <a:pPr/>
              <a:t>18/07/2020</a:t>
            </a:fld>
            <a:endParaRPr lang="fr-FR"/>
          </a:p>
        </p:txBody>
      </p:sp>
      <p:sp>
        <p:nvSpPr>
          <p:cNvPr id="3" name="Espace réservé du pied de page 2"/>
          <p:cNvSpPr>
            <a:spLocks noGrp="1"/>
          </p:cNvSpPr>
          <p:nvPr>
            <p:ph type="ftr" sz="quarter" idx="11"/>
          </p:nvPr>
        </p:nvSpPr>
        <p:spPr/>
        <p:txBody>
          <a:bodyPr/>
          <a:lstStyle>
            <a:extLst/>
          </a:lstStyle>
          <a:p>
            <a:r>
              <a:rPr lang="fr-FR" smtClean="0"/>
              <a:t>Université A. Mira de Bejaia, Faculté des sciences exactes, Département d’informatique</a:t>
            </a:r>
            <a:endParaRPr lang="fr-FR"/>
          </a:p>
        </p:txBody>
      </p:sp>
      <p:sp>
        <p:nvSpPr>
          <p:cNvPr id="4" name="Espace réservé du numéro de diapositive 3"/>
          <p:cNvSpPr>
            <a:spLocks noGrp="1"/>
          </p:cNvSpPr>
          <p:nvPr>
            <p:ph type="sldNum" sz="quarter" idx="12"/>
          </p:nvPr>
        </p:nvSpPr>
        <p:spPr/>
        <p:txBody>
          <a:bodyPr/>
          <a:lstStyle>
            <a:extLst/>
          </a:lstStyle>
          <a:p>
            <a:fld id="{757BA338-80EC-4B46-BC16-1EF200A0B53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8F471D97-FF77-43B1-8E3E-C7A2AD68E9B4}" type="datetime1">
              <a:rPr lang="fr-FR" smtClean="0"/>
              <a:pPr/>
              <a:t>18/07/2020</a:t>
            </a:fld>
            <a:endParaRPr lang="fr-FR"/>
          </a:p>
        </p:txBody>
      </p:sp>
      <p:sp>
        <p:nvSpPr>
          <p:cNvPr id="6" name="Espace réservé du pied de page 5"/>
          <p:cNvSpPr>
            <a:spLocks noGrp="1"/>
          </p:cNvSpPr>
          <p:nvPr>
            <p:ph type="ftr" sz="quarter" idx="11"/>
          </p:nvPr>
        </p:nvSpPr>
        <p:spPr/>
        <p:txBody>
          <a:bodyPr/>
          <a:lstStyle>
            <a:extLst/>
          </a:lstStyle>
          <a:p>
            <a:r>
              <a:rPr lang="fr-FR" smtClean="0"/>
              <a:t>Université A. Mira de Bejaia, Faculté des sciences exactes, Département d’informatique</a:t>
            </a:r>
            <a:endParaRPr lang="fr-FR"/>
          </a:p>
        </p:txBody>
      </p:sp>
      <p:sp>
        <p:nvSpPr>
          <p:cNvPr id="7" name="Espace réservé du numéro de diapositive 6"/>
          <p:cNvSpPr>
            <a:spLocks noGrp="1"/>
          </p:cNvSpPr>
          <p:nvPr>
            <p:ph type="sldNum" sz="quarter" idx="12"/>
          </p:nvPr>
        </p:nvSpPr>
        <p:spPr/>
        <p:txBody>
          <a:bodyPr/>
          <a:lstStyle>
            <a:extLst/>
          </a:lstStyle>
          <a:p>
            <a:fld id="{757BA338-80EC-4B46-BC16-1EF200A0B537}"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C9F02E56-87B9-4A05-B4B5-435EBB2FD30F}" type="datetime1">
              <a:rPr lang="fr-FR" smtClean="0"/>
              <a:pPr/>
              <a:t>18/07/2020</a:t>
            </a:fld>
            <a:endParaRPr lang="fr-F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fr-FR" smtClean="0"/>
              <a:t>Université A. Mira de Bejaia, Faculté des sciences exactes, Département d’informatique</a:t>
            </a:r>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757BA338-80EC-4B46-BC16-1EF200A0B537}" type="slidenum">
              <a:rPr lang="fr-FR" smtClean="0"/>
              <a:pPr/>
              <a:t>‹N°›</a:t>
            </a:fld>
            <a:endParaRPr lang="fr-F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ED24DFE-FF15-4142-A755-97F67366D5B1}" type="datetime1">
              <a:rPr lang="fr-FR" smtClean="0"/>
              <a:pPr/>
              <a:t>18/07/2020</a:t>
            </a:fld>
            <a:endParaRPr lang="fr-F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fr-FR" smtClean="0"/>
              <a:t>Université A. Mira de Bejaia, Faculté des sciences exactes, Département d’informatique</a:t>
            </a:r>
            <a:endParaRPr lang="fr-F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57BA338-80EC-4B46-BC16-1EF200A0B537}"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Licence en Informatique à </a:t>
            </a:r>
            <a:r>
              <a:rPr lang="fr-FR" dirty="0"/>
              <a:t>R</a:t>
            </a:r>
            <a:r>
              <a:rPr lang="fr-FR" dirty="0" smtClean="0"/>
              <a:t>ecrutement National</a:t>
            </a:r>
            <a:endParaRPr lang="fr-FR" dirty="0"/>
          </a:p>
        </p:txBody>
      </p:sp>
      <p:sp>
        <p:nvSpPr>
          <p:cNvPr id="3" name="Sous-titre 2"/>
          <p:cNvSpPr>
            <a:spLocks noGrp="1"/>
          </p:cNvSpPr>
          <p:nvPr>
            <p:ph type="subTitle" idx="1"/>
          </p:nvPr>
        </p:nvSpPr>
        <p:spPr/>
        <p:txBody>
          <a:bodyPr>
            <a:normAutofit fontScale="92500" lnSpcReduction="20000"/>
          </a:bodyPr>
          <a:lstStyle/>
          <a:p>
            <a:pPr algn="l"/>
            <a:r>
              <a:rPr lang="fr-FR" dirty="0" smtClean="0"/>
              <a:t>Université A. Mira de Bejaia</a:t>
            </a:r>
          </a:p>
          <a:p>
            <a:pPr algn="ctr"/>
            <a:r>
              <a:rPr lang="fr-FR" dirty="0" smtClean="0"/>
              <a:t>Faculté des sciences exactes </a:t>
            </a:r>
          </a:p>
          <a:p>
            <a:r>
              <a:rPr lang="fr-FR" dirty="0" smtClean="0"/>
              <a:t>Département d’informatique</a:t>
            </a:r>
            <a:endParaRPr lang="fr-FR" dirty="0"/>
          </a:p>
        </p:txBody>
      </p:sp>
      <p:sp>
        <p:nvSpPr>
          <p:cNvPr id="4" name="Espace réservé du numéro de diapositive 3"/>
          <p:cNvSpPr>
            <a:spLocks noGrp="1"/>
          </p:cNvSpPr>
          <p:nvPr>
            <p:ph type="sldNum" sz="quarter" idx="12"/>
          </p:nvPr>
        </p:nvSpPr>
        <p:spPr/>
        <p:txBody>
          <a:bodyPr/>
          <a:lstStyle/>
          <a:p>
            <a:fld id="{757BA338-80EC-4B46-BC16-1EF200A0B537}" type="slidenum">
              <a:rPr lang="fr-FR" smtClean="0"/>
              <a:pPr/>
              <a:t>1</a:t>
            </a:fld>
            <a:endParaRPr lang="fr-FR"/>
          </a:p>
        </p:txBody>
      </p:sp>
      <p:sp>
        <p:nvSpPr>
          <p:cNvPr id="5" name="Espace réservé du pied de page 4"/>
          <p:cNvSpPr>
            <a:spLocks noGrp="1"/>
          </p:cNvSpPr>
          <p:nvPr>
            <p:ph type="ftr" sz="quarter" idx="11"/>
          </p:nvPr>
        </p:nvSpPr>
        <p:spPr>
          <a:xfrm>
            <a:off x="2571736" y="6500834"/>
            <a:ext cx="6000792" cy="272235"/>
          </a:xfrm>
        </p:spPr>
        <p:txBody>
          <a:bodyPr/>
          <a:lstStyle/>
          <a:p>
            <a:pPr algn="l"/>
            <a:r>
              <a:rPr lang="fr-FR" dirty="0" smtClean="0"/>
              <a:t>Université A. Mira de Bejaia, Faculté des sciences exactes, Département d’informatique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285720" y="274638"/>
            <a:ext cx="8401080" cy="1143000"/>
          </a:xfrm>
        </p:spPr>
        <p:txBody>
          <a:bodyPr>
            <a:normAutofit fontScale="90000"/>
          </a:bodyPr>
          <a:lstStyle/>
          <a:p>
            <a:r>
              <a:rPr lang="fr-FR" dirty="0" smtClean="0"/>
              <a:t>6. Les enseignements </a:t>
            </a:r>
            <a:br>
              <a:rPr lang="fr-FR" dirty="0" smtClean="0"/>
            </a:br>
            <a:r>
              <a:rPr lang="fr-FR" sz="3400" dirty="0" smtClean="0"/>
              <a:t>Semestres:5 et 6 (Réseaux et sécurité) </a:t>
            </a:r>
            <a:endParaRPr lang="fr-FR" sz="3400" dirty="0"/>
          </a:p>
        </p:txBody>
      </p:sp>
      <p:graphicFrame>
        <p:nvGraphicFramePr>
          <p:cNvPr id="5" name="Tableau 4"/>
          <p:cNvGraphicFramePr>
            <a:graphicFrameLocks noGrp="1"/>
          </p:cNvGraphicFramePr>
          <p:nvPr/>
        </p:nvGraphicFramePr>
        <p:xfrm>
          <a:off x="928662" y="1428736"/>
          <a:ext cx="3643338" cy="4570350"/>
        </p:xfrm>
        <a:graphic>
          <a:graphicData uri="http://schemas.openxmlformats.org/drawingml/2006/table">
            <a:tbl>
              <a:tblPr/>
              <a:tblGrid>
                <a:gridCol w="3643338"/>
              </a:tblGrid>
              <a:tr h="272178">
                <a:tc>
                  <a:txBody>
                    <a:bodyPr/>
                    <a:lstStyle/>
                    <a:p>
                      <a:pPr>
                        <a:spcAft>
                          <a:spcPts val="0"/>
                        </a:spcAft>
                      </a:pPr>
                      <a:r>
                        <a:rPr lang="fr-FR" sz="1600" b="1" dirty="0">
                          <a:latin typeface="Times New Roman"/>
                          <a:ea typeface="SimSun"/>
                          <a:cs typeface="Times New Roman"/>
                        </a:rPr>
                        <a:t>Unité d’Enseignement</a:t>
                      </a:r>
                      <a:endParaRPr lang="fr-FR" sz="1600" dirty="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272178">
                <a:tc>
                  <a:txBody>
                    <a:bodyPr/>
                    <a:lstStyle/>
                    <a:p>
                      <a:pPr>
                        <a:spcAft>
                          <a:spcPts val="0"/>
                        </a:spcAft>
                      </a:pPr>
                      <a:r>
                        <a:rPr lang="fr-FR" sz="1600" b="1">
                          <a:latin typeface="Times New Roman"/>
                          <a:ea typeface="SimSun"/>
                          <a:cs typeface="Times New Roman"/>
                        </a:rPr>
                        <a:t>UE fondamentales</a:t>
                      </a:r>
                      <a:endParaRPr lang="fr-FR" sz="160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178">
                <a:tc>
                  <a:txBody>
                    <a:bodyPr/>
                    <a:lstStyle/>
                    <a:p>
                      <a:pPr>
                        <a:spcAft>
                          <a:spcPts val="0"/>
                        </a:spcAft>
                      </a:pPr>
                      <a:r>
                        <a:rPr lang="fr-FR" sz="1600" b="1">
                          <a:latin typeface="Times New Roman"/>
                          <a:ea typeface="SimSun"/>
                          <a:cs typeface="Times New Roman"/>
                        </a:rPr>
                        <a:t>UEF 1(O/P)</a:t>
                      </a:r>
                      <a:endParaRPr lang="fr-FR" sz="160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178">
                <a:tc>
                  <a:txBody>
                    <a:bodyPr/>
                    <a:lstStyle/>
                    <a:p>
                      <a:pPr marL="3810" marR="0" indent="0" algn="just" defTabSz="914400" rtl="0" eaLnBrk="1" fontAlgn="auto" latinLnBrk="0" hangingPunct="1">
                        <a:lnSpc>
                          <a:spcPct val="100000"/>
                        </a:lnSpc>
                        <a:spcBef>
                          <a:spcPts val="400"/>
                        </a:spcBef>
                        <a:spcAft>
                          <a:spcPts val="400"/>
                        </a:spcAft>
                        <a:buClrTx/>
                        <a:buSzTx/>
                        <a:buFontTx/>
                        <a:buNone/>
                        <a:tabLst>
                          <a:tab pos="7620" algn="l"/>
                        </a:tabLst>
                        <a:defRPr/>
                      </a:pPr>
                      <a:r>
                        <a:rPr lang="fr-FR" sz="1600" dirty="0" smtClean="0">
                          <a:latin typeface="Cambria"/>
                          <a:ea typeface="MS Mincho"/>
                          <a:cs typeface="Times New Roman"/>
                        </a:rPr>
                        <a:t>Réseaux 1 </a:t>
                      </a:r>
                      <a:endParaRPr lang="fr-FR" sz="1600" dirty="0">
                        <a:latin typeface="Cambria"/>
                        <a:ea typeface="MS Mincho"/>
                        <a:cs typeface="Times New Roman"/>
                      </a:endParaRPr>
                    </a:p>
                  </a:txBody>
                  <a:tcPr marL="28940" marR="28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178">
                <a:tc>
                  <a:txBody>
                    <a:bodyPr/>
                    <a:lstStyle/>
                    <a:p>
                      <a:pPr>
                        <a:spcAft>
                          <a:spcPts val="0"/>
                        </a:spcAft>
                      </a:pPr>
                      <a:r>
                        <a:rPr lang="fr-FR" sz="1600" dirty="0" smtClean="0">
                          <a:latin typeface="Cambria"/>
                          <a:ea typeface="Times New Roman"/>
                          <a:cs typeface="Times New Roman"/>
                        </a:rPr>
                        <a:t>Systèmes d’exploitation 3</a:t>
                      </a:r>
                      <a:endParaRPr lang="fr-FR" sz="1600" dirty="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178">
                <a:tc>
                  <a:txBody>
                    <a:bodyPr/>
                    <a:lstStyle/>
                    <a:p>
                      <a:pPr>
                        <a:spcAft>
                          <a:spcPts val="0"/>
                        </a:spcAft>
                      </a:pPr>
                      <a:r>
                        <a:rPr lang="fr-FR" sz="1600" dirty="0" smtClean="0">
                          <a:latin typeface="Times New Roman"/>
                          <a:ea typeface="SimSun"/>
                          <a:cs typeface="Times New Roman"/>
                        </a:rPr>
                        <a:t>Recherche opérationnelle</a:t>
                      </a:r>
                      <a:endParaRPr lang="fr-FR" sz="1600" dirty="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178">
                <a:tc>
                  <a:txBody>
                    <a:bodyPr/>
                    <a:lstStyle/>
                    <a:p>
                      <a:pPr>
                        <a:spcAft>
                          <a:spcPts val="0"/>
                        </a:spcAft>
                      </a:pPr>
                      <a:r>
                        <a:rPr lang="fr-FR" sz="1600" b="1" dirty="0">
                          <a:latin typeface="Times New Roman"/>
                          <a:ea typeface="SimSun"/>
                          <a:cs typeface="Times New Roman"/>
                        </a:rPr>
                        <a:t>UEF 2(O/P)</a:t>
                      </a:r>
                      <a:endParaRPr lang="fr-FR" sz="1600" dirty="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178">
                <a:tc>
                  <a:txBody>
                    <a:bodyPr/>
                    <a:lstStyle/>
                    <a:p>
                      <a:pPr>
                        <a:spcAft>
                          <a:spcPts val="0"/>
                        </a:spcAft>
                      </a:pPr>
                      <a:r>
                        <a:rPr lang="fr-FR" sz="1600" dirty="0" smtClean="0">
                          <a:latin typeface="Times New Roman"/>
                          <a:ea typeface="SimSun"/>
                          <a:cs typeface="Times New Roman"/>
                        </a:rPr>
                        <a:t>Sécurité 1</a:t>
                      </a:r>
                      <a:endParaRPr lang="fr-FR" sz="1600" dirty="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178">
                <a:tc>
                  <a:txBody>
                    <a:bodyPr/>
                    <a:lstStyle/>
                    <a:p>
                      <a:pPr>
                        <a:spcAft>
                          <a:spcPts val="0"/>
                        </a:spcAft>
                      </a:pPr>
                      <a:r>
                        <a:rPr lang="fr-FR" sz="1600" dirty="0" smtClean="0">
                          <a:latin typeface="Times New Roman"/>
                          <a:ea typeface="SimSun"/>
                          <a:cs typeface="Times New Roman"/>
                        </a:rPr>
                        <a:t>Systèmes distribués</a:t>
                      </a:r>
                      <a:endParaRPr lang="fr-FR" sz="1600" dirty="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178">
                <a:tc>
                  <a:txBody>
                    <a:bodyPr/>
                    <a:lstStyle/>
                    <a:p>
                      <a:pPr>
                        <a:spcAft>
                          <a:spcPts val="0"/>
                        </a:spcAft>
                      </a:pPr>
                      <a:r>
                        <a:rPr lang="fr-FR" sz="1600" b="1">
                          <a:latin typeface="Times New Roman"/>
                          <a:ea typeface="SimSun"/>
                          <a:cs typeface="Times New Roman"/>
                        </a:rPr>
                        <a:t>UE méthodologie</a:t>
                      </a:r>
                      <a:endParaRPr lang="fr-FR" sz="160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178">
                <a:tc>
                  <a:txBody>
                    <a:bodyPr/>
                    <a:lstStyle/>
                    <a:p>
                      <a:pPr>
                        <a:spcAft>
                          <a:spcPts val="0"/>
                        </a:spcAft>
                      </a:pPr>
                      <a:r>
                        <a:rPr lang="fr-FR" sz="1600" b="1" dirty="0">
                          <a:latin typeface="Times New Roman"/>
                          <a:ea typeface="SimSun"/>
                          <a:cs typeface="Times New Roman"/>
                        </a:rPr>
                        <a:t>UEM 1(O/P)</a:t>
                      </a:r>
                      <a:endParaRPr lang="fr-FR" sz="1600" dirty="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178">
                <a:tc>
                  <a:txBody>
                    <a:bodyPr/>
                    <a:lstStyle/>
                    <a:p>
                      <a:pPr>
                        <a:spcAft>
                          <a:spcPts val="0"/>
                        </a:spcAft>
                      </a:pPr>
                      <a:r>
                        <a:rPr lang="fr-FR" sz="1600" dirty="0" smtClean="0">
                          <a:latin typeface="Times New Roman"/>
                          <a:ea typeface="Times New Roman"/>
                          <a:cs typeface="Times New Roman"/>
                        </a:rPr>
                        <a:t>Bases de données</a:t>
                      </a:r>
                      <a:endParaRPr lang="fr-FR" sz="1600" dirty="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178">
                <a:tc>
                  <a:txBody>
                    <a:bodyPr/>
                    <a:lstStyle/>
                    <a:p>
                      <a:pPr>
                        <a:spcAft>
                          <a:spcPts val="0"/>
                        </a:spcAft>
                      </a:pPr>
                      <a:r>
                        <a:rPr lang="fr-FR" sz="1600" dirty="0">
                          <a:latin typeface="Times New Roman"/>
                          <a:ea typeface="SimSun"/>
                          <a:cs typeface="Times New Roman"/>
                        </a:rPr>
                        <a:t>Développement d’applications Web et mobile</a:t>
                      </a: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178">
                <a:tc>
                  <a:txBody>
                    <a:bodyPr/>
                    <a:lstStyle/>
                    <a:p>
                      <a:pPr>
                        <a:spcAft>
                          <a:spcPts val="0"/>
                        </a:spcAft>
                      </a:pPr>
                      <a:r>
                        <a:rPr lang="fr-FR" sz="1600" b="1">
                          <a:latin typeface="Times New Roman"/>
                          <a:ea typeface="SimSun"/>
                          <a:cs typeface="Times New Roman"/>
                        </a:rPr>
                        <a:t>UE Transversale</a:t>
                      </a:r>
                      <a:endParaRPr lang="fr-FR" sz="160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178">
                <a:tc>
                  <a:txBody>
                    <a:bodyPr/>
                    <a:lstStyle/>
                    <a:p>
                      <a:pPr>
                        <a:spcAft>
                          <a:spcPts val="0"/>
                        </a:spcAft>
                      </a:pPr>
                      <a:r>
                        <a:rPr lang="fr-FR" sz="1600" b="1">
                          <a:latin typeface="Times New Roman"/>
                          <a:ea typeface="SimSun"/>
                          <a:cs typeface="Times New Roman"/>
                        </a:rPr>
                        <a:t>UET1 (O/P)</a:t>
                      </a:r>
                      <a:endParaRPr lang="fr-FR" sz="160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178">
                <a:tc>
                  <a:txBody>
                    <a:bodyPr/>
                    <a:lstStyle/>
                    <a:p>
                      <a:pPr marL="457200">
                        <a:spcAft>
                          <a:spcPts val="0"/>
                        </a:spcAft>
                      </a:pPr>
                      <a:r>
                        <a:rPr lang="fr-FR" sz="1600" dirty="0">
                          <a:latin typeface="Times New Roman"/>
                          <a:ea typeface="MS Mincho"/>
                          <a:cs typeface="Times New Roman"/>
                        </a:rPr>
                        <a:t>Anglais</a:t>
                      </a:r>
                      <a:endParaRPr lang="fr-FR" sz="1600" dirty="0">
                        <a:latin typeface="Cambria"/>
                        <a:ea typeface="MS Mincho"/>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Tableau 5"/>
          <p:cNvGraphicFramePr>
            <a:graphicFrameLocks noGrp="1"/>
          </p:cNvGraphicFramePr>
          <p:nvPr/>
        </p:nvGraphicFramePr>
        <p:xfrm>
          <a:off x="5143504" y="1571614"/>
          <a:ext cx="3643338" cy="4673373"/>
        </p:xfrm>
        <a:graphic>
          <a:graphicData uri="http://schemas.openxmlformats.org/drawingml/2006/table">
            <a:tbl>
              <a:tblPr/>
              <a:tblGrid>
                <a:gridCol w="3643338"/>
              </a:tblGrid>
              <a:tr h="314161">
                <a:tc>
                  <a:txBody>
                    <a:bodyPr/>
                    <a:lstStyle/>
                    <a:p>
                      <a:pPr>
                        <a:spcAft>
                          <a:spcPts val="0"/>
                        </a:spcAft>
                      </a:pPr>
                      <a:r>
                        <a:rPr lang="fr-FR" sz="1600" b="1">
                          <a:latin typeface="Times New Roman"/>
                          <a:ea typeface="SimSun"/>
                          <a:cs typeface="Times New Roman"/>
                        </a:rPr>
                        <a:t>Unité d’Enseignement</a:t>
                      </a:r>
                      <a:endParaRPr lang="fr-FR" sz="160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314161">
                <a:tc>
                  <a:txBody>
                    <a:bodyPr/>
                    <a:lstStyle/>
                    <a:p>
                      <a:pPr>
                        <a:spcAft>
                          <a:spcPts val="0"/>
                        </a:spcAft>
                      </a:pPr>
                      <a:r>
                        <a:rPr lang="fr-FR" sz="1600" b="1">
                          <a:latin typeface="Times New Roman"/>
                          <a:ea typeface="SimSun"/>
                          <a:cs typeface="Times New Roman"/>
                        </a:rPr>
                        <a:t>UE fondamentales</a:t>
                      </a:r>
                      <a:endParaRPr lang="fr-FR" sz="160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161">
                <a:tc>
                  <a:txBody>
                    <a:bodyPr/>
                    <a:lstStyle/>
                    <a:p>
                      <a:pPr>
                        <a:spcAft>
                          <a:spcPts val="0"/>
                        </a:spcAft>
                      </a:pPr>
                      <a:r>
                        <a:rPr lang="fr-FR" sz="1600" b="1">
                          <a:latin typeface="Times New Roman"/>
                          <a:ea typeface="SimSun"/>
                          <a:cs typeface="Times New Roman"/>
                        </a:rPr>
                        <a:t>UEF 3(O/P)</a:t>
                      </a:r>
                      <a:endParaRPr lang="fr-FR" sz="160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161">
                <a:tc>
                  <a:txBody>
                    <a:bodyPr/>
                    <a:lstStyle/>
                    <a:p>
                      <a:pPr marL="3810">
                        <a:spcBef>
                          <a:spcPts val="400"/>
                        </a:spcBef>
                        <a:spcAft>
                          <a:spcPts val="400"/>
                        </a:spcAft>
                        <a:tabLst>
                          <a:tab pos="7620" algn="l"/>
                        </a:tabLst>
                      </a:pPr>
                      <a:r>
                        <a:rPr lang="fr-FR" sz="1600" dirty="0" smtClean="0">
                          <a:latin typeface="Times New Roman"/>
                          <a:ea typeface="MS Mincho"/>
                          <a:cs typeface="Times New Roman"/>
                        </a:rPr>
                        <a:t>Transmission Réseau et Codage</a:t>
                      </a:r>
                    </a:p>
                    <a:p>
                      <a:pPr marL="3810">
                        <a:spcBef>
                          <a:spcPts val="400"/>
                        </a:spcBef>
                        <a:spcAft>
                          <a:spcPts val="400"/>
                        </a:spcAft>
                        <a:tabLst>
                          <a:tab pos="7620" algn="l"/>
                        </a:tabLst>
                      </a:pPr>
                      <a:r>
                        <a:rPr lang="fr-FR" sz="1600" dirty="0" smtClean="0">
                          <a:latin typeface="Times New Roman"/>
                          <a:ea typeface="MS Mincho"/>
                          <a:cs typeface="Times New Roman"/>
                        </a:rPr>
                        <a:t>des Informations (TRCI)</a:t>
                      </a:r>
                      <a:endParaRPr lang="fr-FR" sz="1600" dirty="0">
                        <a:latin typeface="Cambria"/>
                        <a:ea typeface="MS Mincho"/>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161">
                <a:tc>
                  <a:txBody>
                    <a:bodyPr/>
                    <a:lstStyle/>
                    <a:p>
                      <a:pPr>
                        <a:spcAft>
                          <a:spcPts val="0"/>
                        </a:spcAft>
                      </a:pPr>
                      <a:r>
                        <a:rPr lang="fr-FR" sz="1600" dirty="0" smtClean="0">
                          <a:latin typeface="Times New Roman"/>
                          <a:ea typeface="SimSun"/>
                          <a:cs typeface="Times New Roman"/>
                        </a:rPr>
                        <a:t>Administration réseaux</a:t>
                      </a:r>
                      <a:endParaRPr lang="fr-FR" sz="1600" dirty="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161">
                <a:tc>
                  <a:txBody>
                    <a:bodyPr/>
                    <a:lstStyle/>
                    <a:p>
                      <a:pPr>
                        <a:spcAft>
                          <a:spcPts val="0"/>
                        </a:spcAft>
                      </a:pPr>
                      <a:r>
                        <a:rPr lang="fr-FR" sz="1600" b="1">
                          <a:latin typeface="Times New Roman"/>
                          <a:ea typeface="SimSun"/>
                          <a:cs typeface="Times New Roman"/>
                        </a:rPr>
                        <a:t>UEF 4(O/P)</a:t>
                      </a:r>
                      <a:endParaRPr lang="fr-FR" sz="160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161">
                <a:tc>
                  <a:txBody>
                    <a:bodyPr/>
                    <a:lstStyle/>
                    <a:p>
                      <a:pPr>
                        <a:spcAft>
                          <a:spcPts val="0"/>
                        </a:spcAft>
                      </a:pPr>
                      <a:r>
                        <a:rPr lang="fr-FR" sz="1600" dirty="0" smtClean="0">
                          <a:latin typeface="Times New Roman"/>
                          <a:ea typeface="SimSun"/>
                          <a:cs typeface="Times New Roman"/>
                        </a:rPr>
                        <a:t>Théorie des langages</a:t>
                      </a:r>
                      <a:endParaRPr lang="fr-FR" sz="1600" dirty="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161">
                <a:tc>
                  <a:txBody>
                    <a:bodyPr/>
                    <a:lstStyle/>
                    <a:p>
                      <a:pPr>
                        <a:spcAft>
                          <a:spcPts val="0"/>
                        </a:spcAft>
                      </a:pPr>
                      <a:r>
                        <a:rPr lang="fr-FR" sz="1600" dirty="0" smtClean="0">
                          <a:latin typeface="Times New Roman"/>
                          <a:ea typeface="SimSun"/>
                          <a:cs typeface="Times New Roman"/>
                        </a:rPr>
                        <a:t>Cryptographie</a:t>
                      </a:r>
                      <a:endParaRPr lang="fr-FR" sz="1600" dirty="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161">
                <a:tc>
                  <a:txBody>
                    <a:bodyPr/>
                    <a:lstStyle/>
                    <a:p>
                      <a:pPr>
                        <a:spcAft>
                          <a:spcPts val="0"/>
                        </a:spcAft>
                      </a:pPr>
                      <a:r>
                        <a:rPr lang="fr-FR" sz="1600" b="1">
                          <a:latin typeface="Times New Roman"/>
                          <a:ea typeface="SimSun"/>
                          <a:cs typeface="Times New Roman"/>
                        </a:rPr>
                        <a:t>UE Transversale</a:t>
                      </a:r>
                      <a:endParaRPr lang="fr-FR" sz="160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161">
                <a:tc>
                  <a:txBody>
                    <a:bodyPr/>
                    <a:lstStyle/>
                    <a:p>
                      <a:pPr>
                        <a:spcAft>
                          <a:spcPts val="0"/>
                        </a:spcAft>
                      </a:pPr>
                      <a:r>
                        <a:rPr lang="fr-FR" sz="1600" b="1">
                          <a:latin typeface="Times New Roman"/>
                          <a:ea typeface="SimSun"/>
                          <a:cs typeface="Times New Roman"/>
                        </a:rPr>
                        <a:t>UET 2(O/P)</a:t>
                      </a:r>
                      <a:endParaRPr lang="fr-FR" sz="160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161">
                <a:tc>
                  <a:txBody>
                    <a:bodyPr/>
                    <a:lstStyle/>
                    <a:p>
                      <a:pPr marL="3810">
                        <a:spcAft>
                          <a:spcPts val="0"/>
                        </a:spcAft>
                        <a:tabLst>
                          <a:tab pos="7620" algn="l"/>
                        </a:tabLst>
                      </a:pPr>
                      <a:r>
                        <a:rPr lang="fr-FR" sz="1600" dirty="0" smtClean="0">
                          <a:latin typeface="Times New Roman"/>
                          <a:ea typeface="MS Mincho"/>
                          <a:cs typeface="Times New Roman"/>
                        </a:rPr>
                        <a:t>Ethique et droit informatique</a:t>
                      </a:r>
                      <a:endParaRPr lang="fr-FR" sz="1600" dirty="0">
                        <a:latin typeface="Cambria"/>
                        <a:ea typeface="MS Mincho"/>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161">
                <a:tc>
                  <a:txBody>
                    <a:bodyPr/>
                    <a:lstStyle/>
                    <a:p>
                      <a:pPr>
                        <a:spcAft>
                          <a:spcPts val="0"/>
                        </a:spcAft>
                      </a:pPr>
                      <a:r>
                        <a:rPr lang="fr-FR" sz="1600" b="1" dirty="0">
                          <a:latin typeface="Times New Roman"/>
                          <a:ea typeface="SimSun"/>
                          <a:cs typeface="Times New Roman"/>
                        </a:rPr>
                        <a:t>UE Méthodologie</a:t>
                      </a:r>
                      <a:endParaRPr lang="fr-FR" sz="1600" dirty="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161">
                <a:tc>
                  <a:txBody>
                    <a:bodyPr/>
                    <a:lstStyle/>
                    <a:p>
                      <a:pPr>
                        <a:spcAft>
                          <a:spcPts val="0"/>
                        </a:spcAft>
                      </a:pPr>
                      <a:r>
                        <a:rPr lang="fr-FR" sz="1600" b="1">
                          <a:latin typeface="Times New Roman"/>
                          <a:ea typeface="SimSun"/>
                          <a:cs typeface="Times New Roman"/>
                        </a:rPr>
                        <a:t>UEM 2(O/P)</a:t>
                      </a:r>
                      <a:endParaRPr lang="fr-FR" sz="160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161">
                <a:tc>
                  <a:txBody>
                    <a:bodyPr/>
                    <a:lstStyle/>
                    <a:p>
                      <a:pPr marL="457200">
                        <a:spcAft>
                          <a:spcPts val="0"/>
                        </a:spcAft>
                      </a:pPr>
                      <a:r>
                        <a:rPr lang="fr-FR" sz="1600" dirty="0">
                          <a:latin typeface="Times New Roman"/>
                          <a:ea typeface="MS Mincho"/>
                          <a:cs typeface="Times New Roman"/>
                        </a:rPr>
                        <a:t>Mini-Projet</a:t>
                      </a:r>
                      <a:endParaRPr lang="fr-FR" sz="1600" dirty="0">
                        <a:latin typeface="Cambria"/>
                        <a:ea typeface="MS Mincho"/>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Espace réservé du numéro de diapositive 6"/>
          <p:cNvSpPr>
            <a:spLocks noGrp="1"/>
          </p:cNvSpPr>
          <p:nvPr>
            <p:ph type="sldNum" sz="quarter" idx="12"/>
          </p:nvPr>
        </p:nvSpPr>
        <p:spPr/>
        <p:txBody>
          <a:bodyPr/>
          <a:lstStyle/>
          <a:p>
            <a:fld id="{757BA338-80EC-4B46-BC16-1EF200A0B537}" type="slidenum">
              <a:rPr lang="fr-FR" smtClean="0"/>
              <a:pPr/>
              <a:t>10</a:t>
            </a:fld>
            <a:endParaRPr lang="fr-FR"/>
          </a:p>
        </p:txBody>
      </p:sp>
      <p:sp>
        <p:nvSpPr>
          <p:cNvPr id="9" name="Espace réservé du pied de page 4"/>
          <p:cNvSpPr>
            <a:spLocks noGrp="1"/>
          </p:cNvSpPr>
          <p:nvPr>
            <p:ph type="ftr" sz="quarter" idx="11"/>
          </p:nvPr>
        </p:nvSpPr>
        <p:spPr>
          <a:xfrm>
            <a:off x="3000364" y="6500834"/>
            <a:ext cx="5857916" cy="272235"/>
          </a:xfrm>
        </p:spPr>
        <p:txBody>
          <a:bodyPr/>
          <a:lstStyle/>
          <a:p>
            <a:r>
              <a:rPr lang="fr-FR" dirty="0" smtClean="0"/>
              <a:t>Université A. Mira de Bejaia, Faculté des sciences exactes, Département d’informatique</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r>
              <a:rPr lang="fr-FR" sz="1800" b="1" dirty="0" smtClean="0"/>
              <a:t>Code: </a:t>
            </a:r>
            <a:r>
              <a:rPr lang="fr-FR" sz="1800" dirty="0" smtClean="0"/>
              <a:t>L06 </a:t>
            </a:r>
            <a:endParaRPr lang="fr-FR" sz="1800" b="1" dirty="0" smtClean="0"/>
          </a:p>
          <a:p>
            <a:r>
              <a:rPr lang="fr-FR" sz="1800" b="1" dirty="0" smtClean="0"/>
              <a:t>Filières de Formation :</a:t>
            </a:r>
            <a:r>
              <a:rPr lang="fr-FR" sz="1800" dirty="0" smtClean="0"/>
              <a:t>Informatique </a:t>
            </a:r>
            <a:endParaRPr lang="fr-FR" sz="1800" b="1" dirty="0" smtClean="0"/>
          </a:p>
          <a:p>
            <a:r>
              <a:rPr lang="fr-FR" sz="1800" b="1" dirty="0" smtClean="0"/>
              <a:t>Spécialités: </a:t>
            </a:r>
            <a:r>
              <a:rPr lang="fr-FR" sz="1800" dirty="0" smtClean="0"/>
              <a:t>-Système d’information -Réseaux et sécurité </a:t>
            </a:r>
            <a:endParaRPr lang="fr-FR" sz="1800" b="1" dirty="0" smtClean="0"/>
          </a:p>
          <a:p>
            <a:r>
              <a:rPr lang="fr-FR" sz="1800" b="1" dirty="0" smtClean="0"/>
              <a:t>Établissements de Formation :</a:t>
            </a:r>
            <a:r>
              <a:rPr lang="fr-FR" sz="1800" dirty="0" err="1" smtClean="0"/>
              <a:t>Univ</a:t>
            </a:r>
            <a:r>
              <a:rPr lang="fr-FR" sz="1800" dirty="0" smtClean="0"/>
              <a:t>. Bejaia</a:t>
            </a:r>
            <a:endParaRPr lang="fr-FR" sz="1800" b="1" dirty="0" smtClean="0"/>
          </a:p>
          <a:p>
            <a:r>
              <a:rPr lang="fr-FR" sz="1800" b="1" dirty="0" smtClean="0"/>
              <a:t>Circonscriptions géographiques d’inscription : </a:t>
            </a:r>
            <a:r>
              <a:rPr lang="fr-FR" sz="1800" dirty="0" smtClean="0"/>
              <a:t>Recrutement National </a:t>
            </a:r>
            <a:endParaRPr lang="fr-FR" sz="1800" b="1" dirty="0" smtClean="0"/>
          </a:p>
          <a:p>
            <a:r>
              <a:rPr lang="fr-FR" sz="1800" b="1" dirty="0" smtClean="0"/>
              <a:t>Séries de Baccalauréat et Priorités: </a:t>
            </a:r>
          </a:p>
          <a:p>
            <a:pPr>
              <a:buNone/>
            </a:pPr>
            <a:r>
              <a:rPr lang="fr-FR" sz="1800" u="sng" dirty="0" smtClean="0"/>
              <a:t>Priorité 01</a:t>
            </a:r>
            <a:r>
              <a:rPr lang="fr-FR" sz="1800" dirty="0" smtClean="0"/>
              <a:t> .Mathématiques . Techniques Mathématiques </a:t>
            </a:r>
          </a:p>
          <a:p>
            <a:pPr>
              <a:buNone/>
            </a:pPr>
            <a:r>
              <a:rPr lang="fr-FR" sz="1800" u="sng" dirty="0" smtClean="0"/>
              <a:t>Priorité 02</a:t>
            </a:r>
            <a:r>
              <a:rPr lang="fr-FR" sz="1800" dirty="0" smtClean="0"/>
              <a:t> . Sciences Expérimentales</a:t>
            </a:r>
            <a:endParaRPr lang="fr-FR" sz="1800" b="1" dirty="0" smtClean="0"/>
          </a:p>
          <a:p>
            <a:r>
              <a:rPr lang="fr-FR" sz="1800" b="1" dirty="0" smtClean="0"/>
              <a:t>Base de  classement et conditions pédagogiques complémentaires de préinscription: </a:t>
            </a:r>
          </a:p>
          <a:p>
            <a:pPr>
              <a:buNone/>
            </a:pPr>
            <a:r>
              <a:rPr lang="fr-FR" sz="1800" dirty="0" smtClean="0"/>
              <a:t>Le classement se fait sur la base de la moyenne générale obtenue au baccalauréat </a:t>
            </a:r>
          </a:p>
          <a:p>
            <a:pPr algn="just">
              <a:buNone/>
            </a:pPr>
            <a:r>
              <a:rPr lang="fr-FR" sz="1800" u="sng" dirty="0" smtClean="0"/>
              <a:t>Conditions complémentaires </a:t>
            </a:r>
            <a:r>
              <a:rPr lang="fr-FR" sz="1800" dirty="0" smtClean="0"/>
              <a:t>: Pour participer au classement, la moyenne générale obtenue au baccalauréat doit être supérieure ou égale à 13/20 De plus, la note de mathématiques obtenue au baccalauréat doit être supérieure ou égale à 11/20</a:t>
            </a:r>
            <a:endParaRPr lang="fr-FR" sz="1800" b="1" dirty="0" smtClean="0"/>
          </a:p>
          <a:p>
            <a:endParaRPr lang="fr-FR" sz="1800" b="1" dirty="0"/>
          </a:p>
        </p:txBody>
      </p:sp>
      <p:sp>
        <p:nvSpPr>
          <p:cNvPr id="3" name="Titre 2"/>
          <p:cNvSpPr>
            <a:spLocks noGrp="1"/>
          </p:cNvSpPr>
          <p:nvPr>
            <p:ph type="title"/>
          </p:nvPr>
        </p:nvSpPr>
        <p:spPr/>
        <p:txBody>
          <a:bodyPr/>
          <a:lstStyle/>
          <a:p>
            <a:r>
              <a:rPr lang="fr-FR" dirty="0" smtClean="0"/>
              <a:t>1. Informations &amp; Conditions </a:t>
            </a:r>
            <a:endParaRPr lang="fr-FR" dirty="0"/>
          </a:p>
        </p:txBody>
      </p:sp>
      <p:sp>
        <p:nvSpPr>
          <p:cNvPr id="4" name="Espace réservé du numéro de diapositive 3"/>
          <p:cNvSpPr>
            <a:spLocks noGrp="1"/>
          </p:cNvSpPr>
          <p:nvPr>
            <p:ph type="sldNum" sz="quarter" idx="12"/>
          </p:nvPr>
        </p:nvSpPr>
        <p:spPr/>
        <p:txBody>
          <a:bodyPr/>
          <a:lstStyle/>
          <a:p>
            <a:fld id="{757BA338-80EC-4B46-BC16-1EF200A0B537}" type="slidenum">
              <a:rPr lang="fr-FR" smtClean="0"/>
              <a:pPr/>
              <a:t>2</a:t>
            </a:fld>
            <a:endParaRPr lang="fr-FR"/>
          </a:p>
        </p:txBody>
      </p:sp>
      <p:sp>
        <p:nvSpPr>
          <p:cNvPr id="5" name="Espace réservé du pied de page 4"/>
          <p:cNvSpPr>
            <a:spLocks noGrp="1"/>
          </p:cNvSpPr>
          <p:nvPr>
            <p:ph type="ftr" sz="quarter" idx="11"/>
          </p:nvPr>
        </p:nvSpPr>
        <p:spPr>
          <a:xfrm>
            <a:off x="3000364" y="6500834"/>
            <a:ext cx="5857916" cy="272235"/>
          </a:xfrm>
        </p:spPr>
        <p:txBody>
          <a:bodyPr/>
          <a:lstStyle/>
          <a:p>
            <a:r>
              <a:rPr lang="fr-FR" dirty="0" smtClean="0"/>
              <a:t>Université A. Mira de Bejaia, Faculté des sciences exactes, Département d’informatique</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285720" y="285728"/>
            <a:ext cx="8229600" cy="1143000"/>
          </a:xfrm>
        </p:spPr>
        <p:txBody>
          <a:bodyPr>
            <a:normAutofit/>
          </a:bodyPr>
          <a:lstStyle/>
          <a:p>
            <a:r>
              <a:rPr lang="fr-FR" sz="3100" dirty="0" smtClean="0"/>
              <a:t>2. Organisation générale de la formation </a:t>
            </a:r>
            <a:endParaRPr lang="fr-FR" sz="3100" dirty="0"/>
          </a:p>
        </p:txBody>
      </p:sp>
      <p:grpSp>
        <p:nvGrpSpPr>
          <p:cNvPr id="1029" name="Group 5"/>
          <p:cNvGrpSpPr>
            <a:grpSpLocks/>
          </p:cNvGrpSpPr>
          <p:nvPr/>
        </p:nvGrpSpPr>
        <p:grpSpPr bwMode="auto">
          <a:xfrm>
            <a:off x="2022499" y="1643050"/>
            <a:ext cx="535835" cy="3736975"/>
            <a:chOff x="620" y="4456"/>
            <a:chExt cx="656" cy="5886"/>
          </a:xfrm>
        </p:grpSpPr>
        <p:sp>
          <p:nvSpPr>
            <p:cNvPr id="1030" name="Rectangle 6"/>
            <p:cNvSpPr>
              <a:spLocks noChangeArrowheads="1"/>
            </p:cNvSpPr>
            <p:nvPr/>
          </p:nvSpPr>
          <p:spPr bwMode="auto">
            <a:xfrm>
              <a:off x="620" y="4456"/>
              <a:ext cx="656" cy="588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fr-FR" sz="12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200" b="0" i="0" u="none" strike="noStrike" cap="none" normalizeH="0" baseline="0" dirty="0" smtClean="0">
                  <a:ln>
                    <a:noFill/>
                  </a:ln>
                  <a:solidFill>
                    <a:schemeClr val="tx1"/>
                  </a:solidFill>
                  <a:effectLst/>
                  <a:latin typeface="Calibri" pitchFamily="34" charset="0"/>
                  <a:cs typeface="Arial" pitchFamily="34" charset="0"/>
                </a:rPr>
                <a:t>S1</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200" b="0" i="0" u="none" strike="noStrike" cap="none" normalizeH="0" baseline="0" dirty="0" smtClean="0">
                  <a:ln>
                    <a:noFill/>
                  </a:ln>
                  <a:solidFill>
                    <a:schemeClr val="tx1"/>
                  </a:solidFill>
                  <a:effectLst/>
                  <a:latin typeface="Calibri" pitchFamily="34" charset="0"/>
                  <a:cs typeface="Arial" pitchFamily="34" charset="0"/>
                </a:rPr>
                <a:t>S2</a:t>
              </a: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fr-FR" sz="12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200" b="0" i="0" u="none" strike="noStrike" cap="none" normalizeH="0" baseline="0" dirty="0" smtClean="0">
                  <a:ln>
                    <a:noFill/>
                  </a:ln>
                  <a:solidFill>
                    <a:schemeClr val="tx1"/>
                  </a:solidFill>
                  <a:effectLst/>
                  <a:latin typeface="Calibri" pitchFamily="34" charset="0"/>
                  <a:cs typeface="Arial" pitchFamily="34" charset="0"/>
                </a:rPr>
                <a:t>S3</a:t>
              </a: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fr-FR" sz="12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200" b="0" i="0" u="none" strike="noStrike" cap="none" normalizeH="0" baseline="0" dirty="0" smtClean="0">
                  <a:ln>
                    <a:noFill/>
                  </a:ln>
                  <a:solidFill>
                    <a:schemeClr val="tx1"/>
                  </a:solidFill>
                  <a:effectLst/>
                  <a:latin typeface="Calibri" pitchFamily="34" charset="0"/>
                  <a:cs typeface="Arial" pitchFamily="34" charset="0"/>
                </a:rPr>
                <a:t>S4</a:t>
              </a: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fr-FR" sz="12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200" b="0" i="0" u="none" strike="noStrike" cap="none" normalizeH="0" baseline="0" dirty="0" smtClean="0">
                  <a:ln>
                    <a:noFill/>
                  </a:ln>
                  <a:solidFill>
                    <a:schemeClr val="tx1"/>
                  </a:solidFill>
                  <a:effectLst/>
                  <a:latin typeface="Calibri" pitchFamily="34" charset="0"/>
                  <a:cs typeface="Arial" pitchFamily="34" charset="0"/>
                </a:rPr>
                <a:t>S5</a:t>
              </a: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fr-FR" sz="12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200" b="0" i="0" u="none" strike="noStrike" cap="none" normalizeH="0" baseline="0" dirty="0" smtClean="0">
                  <a:ln>
                    <a:noFill/>
                  </a:ln>
                  <a:solidFill>
                    <a:schemeClr val="tx1"/>
                  </a:solidFill>
                  <a:effectLst/>
                  <a:latin typeface="Calibri" pitchFamily="34" charset="0"/>
                  <a:cs typeface="Arial" pitchFamily="34" charset="0"/>
                </a:rPr>
                <a:t>S6</a:t>
              </a: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31" name="AutoShape 7"/>
            <p:cNvCxnSpPr>
              <a:cxnSpLocks noChangeShapeType="1"/>
            </p:cNvCxnSpPr>
            <p:nvPr/>
          </p:nvCxnSpPr>
          <p:spPr bwMode="auto">
            <a:xfrm flipV="1">
              <a:off x="620" y="5315"/>
              <a:ext cx="656" cy="0"/>
            </a:xfrm>
            <a:prstGeom prst="straightConnector1">
              <a:avLst/>
            </a:prstGeom>
            <a:noFill/>
            <a:ln w="9525">
              <a:solidFill>
                <a:srgbClr val="000000"/>
              </a:solidFill>
              <a:round/>
              <a:headEnd/>
              <a:tailEnd/>
            </a:ln>
          </p:spPr>
        </p:cxnSp>
        <p:cxnSp>
          <p:nvCxnSpPr>
            <p:cNvPr id="1032" name="AutoShape 8"/>
            <p:cNvCxnSpPr>
              <a:cxnSpLocks noChangeShapeType="1"/>
            </p:cNvCxnSpPr>
            <p:nvPr/>
          </p:nvCxnSpPr>
          <p:spPr bwMode="auto">
            <a:xfrm flipV="1">
              <a:off x="620" y="6282"/>
              <a:ext cx="656" cy="0"/>
            </a:xfrm>
            <a:prstGeom prst="straightConnector1">
              <a:avLst/>
            </a:prstGeom>
            <a:noFill/>
            <a:ln w="9525">
              <a:solidFill>
                <a:srgbClr val="000000"/>
              </a:solidFill>
              <a:round/>
              <a:headEnd/>
              <a:tailEnd/>
            </a:ln>
          </p:spPr>
        </p:cxnSp>
        <p:cxnSp>
          <p:nvCxnSpPr>
            <p:cNvPr id="1033" name="AutoShape 9"/>
            <p:cNvCxnSpPr>
              <a:cxnSpLocks noChangeShapeType="1"/>
            </p:cNvCxnSpPr>
            <p:nvPr/>
          </p:nvCxnSpPr>
          <p:spPr bwMode="auto">
            <a:xfrm flipV="1">
              <a:off x="620" y="7240"/>
              <a:ext cx="656" cy="0"/>
            </a:xfrm>
            <a:prstGeom prst="straightConnector1">
              <a:avLst/>
            </a:prstGeom>
            <a:noFill/>
            <a:ln w="9525">
              <a:solidFill>
                <a:srgbClr val="000000"/>
              </a:solidFill>
              <a:round/>
              <a:headEnd/>
              <a:tailEnd/>
            </a:ln>
          </p:spPr>
        </p:cxnSp>
        <p:cxnSp>
          <p:nvCxnSpPr>
            <p:cNvPr id="1034" name="AutoShape 10"/>
            <p:cNvCxnSpPr>
              <a:cxnSpLocks noChangeShapeType="1"/>
            </p:cNvCxnSpPr>
            <p:nvPr/>
          </p:nvCxnSpPr>
          <p:spPr bwMode="auto">
            <a:xfrm flipV="1">
              <a:off x="620" y="8231"/>
              <a:ext cx="656" cy="0"/>
            </a:xfrm>
            <a:prstGeom prst="straightConnector1">
              <a:avLst/>
            </a:prstGeom>
            <a:noFill/>
            <a:ln w="9525">
              <a:solidFill>
                <a:srgbClr val="000000"/>
              </a:solidFill>
              <a:round/>
              <a:headEnd/>
              <a:tailEnd/>
            </a:ln>
          </p:spPr>
        </p:cxnSp>
        <p:cxnSp>
          <p:nvCxnSpPr>
            <p:cNvPr id="1035" name="AutoShape 11"/>
            <p:cNvCxnSpPr>
              <a:cxnSpLocks noChangeShapeType="1"/>
            </p:cNvCxnSpPr>
            <p:nvPr/>
          </p:nvCxnSpPr>
          <p:spPr bwMode="auto">
            <a:xfrm flipV="1">
              <a:off x="620" y="9313"/>
              <a:ext cx="656" cy="0"/>
            </a:xfrm>
            <a:prstGeom prst="straightConnector1">
              <a:avLst/>
            </a:prstGeom>
            <a:noFill/>
            <a:ln w="9525">
              <a:solidFill>
                <a:srgbClr val="000000"/>
              </a:solidFill>
              <a:round/>
              <a:headEnd/>
              <a:tailEnd/>
            </a:ln>
          </p:spPr>
        </p:cxnSp>
      </p:grpSp>
      <p:sp>
        <p:nvSpPr>
          <p:cNvPr id="1036" name="AutoShape 12"/>
          <p:cNvSpPr>
            <a:spLocks noChangeArrowheads="1"/>
          </p:cNvSpPr>
          <p:nvPr/>
        </p:nvSpPr>
        <p:spPr bwMode="auto">
          <a:xfrm>
            <a:off x="2774974" y="1716075"/>
            <a:ext cx="3511538" cy="2324100"/>
          </a:xfrm>
          <a:prstGeom prst="roundRect">
            <a:avLst>
              <a:gd name="adj" fmla="val 16667"/>
            </a:avLst>
          </a:prstGeom>
          <a:solidFill>
            <a:srgbClr val="E5B8B7"/>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fr-FR" sz="1600" b="1"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fr-FR" sz="1600" b="1" i="0" u="none" strike="noStrike" cap="none" normalizeH="0" baseline="0" dirty="0" smtClean="0">
              <a:ln>
                <a:noFill/>
              </a:ln>
              <a:solidFill>
                <a:schemeClr val="tx1"/>
              </a:solidFill>
              <a:effectLst/>
              <a:latin typeface="Calibri"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600" b="1" i="0" u="none" strike="noStrike" cap="none" normalizeH="0" baseline="0" dirty="0" smtClean="0">
                <a:ln>
                  <a:noFill/>
                </a:ln>
                <a:solidFill>
                  <a:schemeClr val="tx1"/>
                </a:solidFill>
                <a:effectLst/>
                <a:latin typeface="Calibri" pitchFamily="34" charset="0"/>
                <a:cs typeface="Arial" pitchFamily="34" charset="0"/>
              </a:rPr>
              <a:t>02 ans (4 semestres) de</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600" b="1" i="0" u="none" strike="noStrike" cap="none" normalizeH="0" baseline="0" dirty="0" smtClean="0">
                <a:ln>
                  <a:noFill/>
                </a:ln>
                <a:solidFill>
                  <a:schemeClr val="tx1"/>
                </a:solidFill>
                <a:effectLst/>
                <a:latin typeface="Calibri" pitchFamily="34" charset="0"/>
                <a:cs typeface="Arial" pitchFamily="34" charset="0"/>
              </a:rPr>
              <a:t>Socle commun informatique à Recrutement National</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7" name="AutoShape 31"/>
          <p:cNvSpPr>
            <a:spLocks noChangeArrowheads="1"/>
          </p:cNvSpPr>
          <p:nvPr/>
        </p:nvSpPr>
        <p:spPr bwMode="auto">
          <a:xfrm>
            <a:off x="2808311" y="4181463"/>
            <a:ext cx="1512772" cy="1150937"/>
          </a:xfrm>
          <a:prstGeom prst="roundRect">
            <a:avLst>
              <a:gd name="adj" fmla="val 16667"/>
            </a:avLst>
          </a:prstGeom>
          <a:solidFill>
            <a:srgbClr val="E5B8B7"/>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fr-FR" sz="1200" b="1" i="0" u="none" strike="noStrike" cap="none" normalizeH="0" baseline="0" dirty="0" smtClean="0">
                <a:ln>
                  <a:noFill/>
                </a:ln>
                <a:solidFill>
                  <a:srgbClr val="FF0000"/>
                </a:solidFill>
                <a:effectLst/>
                <a:latin typeface="Calibri" pitchFamily="34" charset="0"/>
                <a:cs typeface="Arial" pitchFamily="34" charset="0"/>
              </a:rPr>
              <a:t>Licence</a:t>
            </a:r>
          </a:p>
          <a:p>
            <a:pPr marL="0" marR="0" lvl="0" indent="0" algn="ctr" defTabSz="914400" rtl="0" eaLnBrk="1" fontAlgn="base" latinLnBrk="0" hangingPunct="1">
              <a:lnSpc>
                <a:spcPct val="100000"/>
              </a:lnSpc>
              <a:spcBef>
                <a:spcPct val="0"/>
              </a:spcBef>
              <a:buClrTx/>
              <a:buSzTx/>
              <a:buFontTx/>
              <a:buNone/>
              <a:tabLst/>
            </a:pPr>
            <a:endParaRPr kumimoji="0" lang="fr-FR" sz="1200" b="1" i="0" u="none" strike="noStrike" cap="none" normalizeH="0" baseline="0" dirty="0" smtClean="0">
              <a:ln>
                <a:noFill/>
              </a:ln>
              <a:solidFill>
                <a:srgbClr val="FF0000"/>
              </a:solidFill>
              <a:effectLst/>
              <a:latin typeface="Calibri" pitchFamily="34" charset="0"/>
              <a:cs typeface="Arial" pitchFamily="34" charset="0"/>
            </a:endParaRPr>
          </a:p>
          <a:p>
            <a:pPr marL="0" marR="0" lvl="0" indent="0" algn="ctr" defTabSz="914400" rtl="0" eaLnBrk="1" fontAlgn="base" latinLnBrk="0" hangingPunct="1">
              <a:lnSpc>
                <a:spcPct val="100000"/>
              </a:lnSpc>
              <a:spcBef>
                <a:spcPct val="0"/>
              </a:spcBef>
              <a:buClrTx/>
              <a:buSzTx/>
              <a:buFontTx/>
              <a:buNone/>
              <a:tabLst/>
            </a:pPr>
            <a:r>
              <a:rPr kumimoji="0" lang="fr-FR" sz="1200" b="1" i="0" u="none" strike="noStrike" cap="none" normalizeH="0" baseline="0" dirty="0" smtClean="0">
                <a:ln>
                  <a:noFill/>
                </a:ln>
                <a:solidFill>
                  <a:srgbClr val="FF0000"/>
                </a:solidFill>
                <a:effectLst/>
                <a:latin typeface="Calibri" pitchFamily="34" charset="0"/>
                <a:cs typeface="Arial" pitchFamily="34" charset="0"/>
              </a:rPr>
              <a:t>Spécialité 1 : Systèmes d’information</a:t>
            </a: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8" name="AutoShape 31"/>
          <p:cNvSpPr>
            <a:spLocks noChangeArrowheads="1"/>
          </p:cNvSpPr>
          <p:nvPr/>
        </p:nvSpPr>
        <p:spPr bwMode="auto">
          <a:xfrm>
            <a:off x="4572000" y="4184638"/>
            <a:ext cx="1653329" cy="1150937"/>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fr-FR" sz="1200" b="1" i="0" u="none" strike="noStrike" cap="none" normalizeH="0" baseline="0" dirty="0" smtClean="0">
                <a:ln>
                  <a:noFill/>
                </a:ln>
                <a:solidFill>
                  <a:schemeClr val="tx1"/>
                </a:solidFill>
                <a:effectLst/>
                <a:latin typeface="Calibri" pitchFamily="34" charset="0"/>
                <a:cs typeface="Arial" pitchFamily="34" charset="0"/>
              </a:rPr>
              <a:t>Licence</a:t>
            </a:r>
          </a:p>
          <a:p>
            <a:pPr marL="0" marR="0" lvl="0" indent="0" algn="ctr" defTabSz="914400" rtl="0" eaLnBrk="1" fontAlgn="base" latinLnBrk="0" hangingPunct="1">
              <a:lnSpc>
                <a:spcPct val="100000"/>
              </a:lnSpc>
              <a:spcBef>
                <a:spcPct val="0"/>
              </a:spcBef>
              <a:buClrTx/>
              <a:buSzTx/>
              <a:buFontTx/>
              <a:buNone/>
              <a:tabLst/>
            </a:pPr>
            <a:endParaRPr kumimoji="0" lang="fr-FR" sz="1200" b="1" i="0" u="none" strike="noStrike" cap="none" normalizeH="0" baseline="0" dirty="0" smtClean="0">
              <a:ln>
                <a:noFill/>
              </a:ln>
              <a:solidFill>
                <a:schemeClr val="tx1"/>
              </a:solidFill>
              <a:effectLst/>
              <a:latin typeface="Calibri" pitchFamily="34" charset="0"/>
              <a:cs typeface="Arial" pitchFamily="34" charset="0"/>
            </a:endParaRPr>
          </a:p>
          <a:p>
            <a:pPr marL="0" marR="0" lvl="0" indent="0" algn="ctr" defTabSz="914400" rtl="0" eaLnBrk="1" fontAlgn="base" latinLnBrk="0" hangingPunct="1">
              <a:lnSpc>
                <a:spcPct val="100000"/>
              </a:lnSpc>
              <a:spcBef>
                <a:spcPct val="0"/>
              </a:spcBef>
              <a:buClrTx/>
              <a:buSzTx/>
              <a:buFontTx/>
              <a:buNone/>
              <a:tabLst/>
            </a:pPr>
            <a:r>
              <a:rPr kumimoji="0" lang="fr-FR" sz="1200" b="1" i="0" u="none" strike="noStrike" cap="none" normalizeH="0" baseline="0" dirty="0" smtClean="0">
                <a:ln>
                  <a:noFill/>
                </a:ln>
                <a:solidFill>
                  <a:schemeClr val="tx1"/>
                </a:solidFill>
                <a:effectLst/>
                <a:latin typeface="Calibri" pitchFamily="34" charset="0"/>
                <a:cs typeface="Arial" pitchFamily="34" charset="0"/>
              </a:rPr>
              <a:t>Spécialité 2 : Réseaux et sécurité</a:t>
            </a: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9" name="Rectangle 15"/>
          <p:cNvSpPr>
            <a:spLocks noChangeArrowheads="1"/>
          </p:cNvSpPr>
          <p:nvPr/>
        </p:nvSpPr>
        <p:spPr bwMode="auto">
          <a:xfrm>
            <a:off x="2000232" y="5429264"/>
            <a:ext cx="4429156"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zh-CN"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Le socle commun est uniquement pour les deux spécialités</a:t>
            </a:r>
            <a:endParaRPr kumimoji="0" lang="fr-FR" altLang="zh-CN"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Espace réservé du numéro de diapositive 13"/>
          <p:cNvSpPr>
            <a:spLocks noGrp="1"/>
          </p:cNvSpPr>
          <p:nvPr>
            <p:ph type="sldNum" sz="quarter" idx="12"/>
          </p:nvPr>
        </p:nvSpPr>
        <p:spPr/>
        <p:txBody>
          <a:bodyPr/>
          <a:lstStyle/>
          <a:p>
            <a:fld id="{757BA338-80EC-4B46-BC16-1EF200A0B537}" type="slidenum">
              <a:rPr lang="fr-FR" smtClean="0"/>
              <a:pPr/>
              <a:t>3</a:t>
            </a:fld>
            <a:endParaRPr lang="fr-FR"/>
          </a:p>
        </p:txBody>
      </p:sp>
      <p:sp>
        <p:nvSpPr>
          <p:cNvPr id="16" name="Espace réservé du pied de page 4"/>
          <p:cNvSpPr>
            <a:spLocks noGrp="1"/>
          </p:cNvSpPr>
          <p:nvPr>
            <p:ph type="ftr" sz="quarter" idx="11"/>
          </p:nvPr>
        </p:nvSpPr>
        <p:spPr>
          <a:xfrm>
            <a:off x="3000364" y="6500834"/>
            <a:ext cx="5857916" cy="272235"/>
          </a:xfrm>
        </p:spPr>
        <p:txBody>
          <a:bodyPr/>
          <a:lstStyle/>
          <a:p>
            <a:r>
              <a:rPr lang="fr-FR" dirty="0" smtClean="0"/>
              <a:t>Université A. Mira de Bejaia, Faculté des sciences exactes, Département d’informatique</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0000" lnSpcReduction="20000"/>
          </a:bodyPr>
          <a:lstStyle/>
          <a:p>
            <a:pPr algn="just"/>
            <a:r>
              <a:rPr lang="fr-FR" dirty="0" smtClean="0"/>
              <a:t>Cette formation offre </a:t>
            </a:r>
            <a:r>
              <a:rPr lang="fr-FR" b="1" dirty="0" smtClean="0"/>
              <a:t>deux parcours </a:t>
            </a:r>
            <a:r>
              <a:rPr lang="fr-FR" dirty="0" smtClean="0"/>
              <a:t>en Licence:</a:t>
            </a:r>
          </a:p>
          <a:p>
            <a:pPr algn="just"/>
            <a:r>
              <a:rPr lang="fr-FR" b="1" dirty="0" smtClean="0"/>
              <a:t>Licence en Systèmes d’Information </a:t>
            </a:r>
            <a:r>
              <a:rPr lang="fr-FR" dirty="0" smtClean="0"/>
              <a:t>:vise l'acquisition de bases solides en informatique. Elle fournit des enseignements de haut niveau en informatique et met l'accent sur la conception, la modélisation et le développement des outils logiciels et les systèmes d’information en général. </a:t>
            </a:r>
          </a:p>
          <a:p>
            <a:pPr algn="just"/>
            <a:r>
              <a:rPr lang="fr-FR" b="1" dirty="0" smtClean="0"/>
              <a:t>Licence en Réseaux et sécurité</a:t>
            </a:r>
            <a:r>
              <a:rPr lang="fr-FR" dirty="0" smtClean="0"/>
              <a:t>: Elle fournit des enseignements de haut niveau en informatique et met l'accent sur la modélisation, le déploiement et l’administration des réseaux, les risques, les menaces et les solutions de sécurité informatique.</a:t>
            </a:r>
          </a:p>
          <a:p>
            <a:pPr algn="just"/>
            <a:endParaRPr lang="fr-FR" b="1" dirty="0" smtClean="0"/>
          </a:p>
          <a:p>
            <a:pPr algn="just"/>
            <a:r>
              <a:rPr lang="fr-FR" b="1" dirty="0" smtClean="0"/>
              <a:t>Les deux parcours permettent </a:t>
            </a:r>
            <a:r>
              <a:rPr lang="fr-FR" dirty="0" smtClean="0"/>
              <a:t>de préparer les étudiants à d’autres cycles de formation (Masters) de haut niveau et une poursuite des études dans des domaines variés. Les enseignements proposés permettent également d'élargir la perception de la discipline pour un meilleur bagage possible dans les spécialités qui leurs seront ouvertes. </a:t>
            </a:r>
            <a:endParaRPr lang="fr-FR" dirty="0"/>
          </a:p>
        </p:txBody>
      </p:sp>
      <p:sp>
        <p:nvSpPr>
          <p:cNvPr id="3" name="Titre 2"/>
          <p:cNvSpPr>
            <a:spLocks noGrp="1"/>
          </p:cNvSpPr>
          <p:nvPr>
            <p:ph type="title"/>
          </p:nvPr>
        </p:nvSpPr>
        <p:spPr/>
        <p:txBody>
          <a:bodyPr>
            <a:normAutofit/>
          </a:bodyPr>
          <a:lstStyle/>
          <a:p>
            <a:r>
              <a:rPr lang="fr-FR" sz="3200" dirty="0" smtClean="0"/>
              <a:t>3. Objectifs de la formation </a:t>
            </a:r>
            <a:endParaRPr lang="fr-FR" sz="3200" dirty="0"/>
          </a:p>
        </p:txBody>
      </p:sp>
      <p:sp>
        <p:nvSpPr>
          <p:cNvPr id="4" name="Espace réservé du numéro de diapositive 3"/>
          <p:cNvSpPr>
            <a:spLocks noGrp="1"/>
          </p:cNvSpPr>
          <p:nvPr>
            <p:ph type="sldNum" sz="quarter" idx="12"/>
          </p:nvPr>
        </p:nvSpPr>
        <p:spPr/>
        <p:txBody>
          <a:bodyPr/>
          <a:lstStyle/>
          <a:p>
            <a:fld id="{757BA338-80EC-4B46-BC16-1EF200A0B537}" type="slidenum">
              <a:rPr lang="fr-FR" smtClean="0"/>
              <a:pPr/>
              <a:t>4</a:t>
            </a:fld>
            <a:endParaRPr lang="fr-FR"/>
          </a:p>
        </p:txBody>
      </p:sp>
      <p:sp>
        <p:nvSpPr>
          <p:cNvPr id="6" name="Espace réservé du pied de page 4"/>
          <p:cNvSpPr>
            <a:spLocks noGrp="1"/>
          </p:cNvSpPr>
          <p:nvPr>
            <p:ph type="ftr" sz="quarter" idx="11"/>
          </p:nvPr>
        </p:nvSpPr>
        <p:spPr>
          <a:xfrm>
            <a:off x="3000364" y="6500834"/>
            <a:ext cx="5857916" cy="272235"/>
          </a:xfrm>
        </p:spPr>
        <p:txBody>
          <a:bodyPr/>
          <a:lstStyle/>
          <a:p>
            <a:r>
              <a:rPr lang="fr-FR" dirty="0" smtClean="0"/>
              <a:t>Université A. Mira de Bejaia, Faculté des sciences exactes, Département d’informatique</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7500" lnSpcReduction="20000"/>
          </a:bodyPr>
          <a:lstStyle/>
          <a:p>
            <a:pPr algn="just"/>
            <a:r>
              <a:rPr lang="fr-FR" dirty="0" smtClean="0"/>
              <a:t>Cette formation de Licence RN prédispose le jeune diplômé à continuer son chemin, à la suite duquel il peut choisir entre la voie de l’enseignement et de la recherche et développement en suivant un master recherche ensuite un doctorat ou une perspective professionnelle au sein de grandes entreprises et qui peut être renforcé par un master professionnel.</a:t>
            </a:r>
          </a:p>
          <a:p>
            <a:r>
              <a:rPr lang="fr-FR" dirty="0" smtClean="0"/>
              <a:t> </a:t>
            </a:r>
          </a:p>
          <a:p>
            <a:pPr algn="just"/>
            <a:r>
              <a:rPr lang="fr-FR" dirty="0" smtClean="0"/>
              <a:t>Toutes les sociétés industrielles régionales et nationales utilisent les outils et les méthodes informatiques dans leurs chaines de production au sens large.  Cette formation leurs offrira des cadres ayant les compétences nécessaires afin de faire évoluer ces sociétés. Toutefois, cette formation est une première phase d’une longue chaine de formation, elle sera suivie par un master ensuite un doctorat.</a:t>
            </a:r>
          </a:p>
          <a:p>
            <a:endParaRPr lang="fr-FR" dirty="0"/>
          </a:p>
        </p:txBody>
      </p:sp>
      <p:sp>
        <p:nvSpPr>
          <p:cNvPr id="3" name="Titre 2"/>
          <p:cNvSpPr>
            <a:spLocks noGrp="1"/>
          </p:cNvSpPr>
          <p:nvPr>
            <p:ph type="title"/>
          </p:nvPr>
        </p:nvSpPr>
        <p:spPr>
          <a:xfrm>
            <a:off x="457200" y="274638"/>
            <a:ext cx="8401080" cy="1143000"/>
          </a:xfrm>
        </p:spPr>
        <p:txBody>
          <a:bodyPr>
            <a:normAutofit/>
          </a:bodyPr>
          <a:lstStyle/>
          <a:p>
            <a:r>
              <a:rPr lang="fr-FR" sz="2400" dirty="0" smtClean="0"/>
              <a:t>4. Potentialités régionales et nationales d'employabilité </a:t>
            </a:r>
            <a:endParaRPr lang="fr-FR" sz="2400" dirty="0"/>
          </a:p>
        </p:txBody>
      </p:sp>
      <p:sp>
        <p:nvSpPr>
          <p:cNvPr id="4" name="Espace réservé du numéro de diapositive 3"/>
          <p:cNvSpPr>
            <a:spLocks noGrp="1"/>
          </p:cNvSpPr>
          <p:nvPr>
            <p:ph type="sldNum" sz="quarter" idx="12"/>
          </p:nvPr>
        </p:nvSpPr>
        <p:spPr/>
        <p:txBody>
          <a:bodyPr/>
          <a:lstStyle/>
          <a:p>
            <a:fld id="{757BA338-80EC-4B46-BC16-1EF200A0B537}" type="slidenum">
              <a:rPr lang="fr-FR" smtClean="0"/>
              <a:pPr/>
              <a:t>5</a:t>
            </a:fld>
            <a:endParaRPr lang="fr-FR"/>
          </a:p>
        </p:txBody>
      </p:sp>
      <p:sp>
        <p:nvSpPr>
          <p:cNvPr id="6" name="Espace réservé du pied de page 4"/>
          <p:cNvSpPr>
            <a:spLocks noGrp="1"/>
          </p:cNvSpPr>
          <p:nvPr>
            <p:ph type="ftr" sz="quarter" idx="11"/>
          </p:nvPr>
        </p:nvSpPr>
        <p:spPr>
          <a:xfrm>
            <a:off x="3000364" y="6500834"/>
            <a:ext cx="5857916" cy="272235"/>
          </a:xfrm>
        </p:spPr>
        <p:txBody>
          <a:bodyPr/>
          <a:lstStyle/>
          <a:p>
            <a:r>
              <a:rPr lang="fr-FR" dirty="0" smtClean="0"/>
              <a:t>Université A. Mira de Bejaia, Faculté des sciences exactes, Département d’informatique</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algn="just">
              <a:buNone/>
            </a:pPr>
            <a:r>
              <a:rPr lang="fr-FR" sz="2400" dirty="0" smtClean="0"/>
              <a:t>A l’issue du semestre 6 (de la 3</a:t>
            </a:r>
            <a:r>
              <a:rPr lang="fr-FR" sz="2400" baseline="30000" dirty="0" smtClean="0"/>
              <a:t>ème</a:t>
            </a:r>
            <a:r>
              <a:rPr lang="fr-FR" sz="2400" dirty="0" smtClean="0"/>
              <a:t> année), cette Licence offre à l'étudiant - s’il exprime le désir et en fonction des places pédagogiques disponibles- de rejoindre n’importe quelle spécialité offerte par la filière informatique du domaine mathématique et informatique de l’université de Bejaia.  </a:t>
            </a:r>
          </a:p>
          <a:p>
            <a:pPr algn="just">
              <a:buNone/>
            </a:pPr>
            <a:r>
              <a:rPr lang="fr-FR" sz="2400" dirty="0" smtClean="0"/>
              <a:t>Egalement des spécialités en Mater seront réservées qu’aux diplômés des deux spécialités  </a:t>
            </a:r>
          </a:p>
          <a:p>
            <a:endParaRPr lang="fr-FR" sz="2400" dirty="0"/>
          </a:p>
        </p:txBody>
      </p:sp>
      <p:sp>
        <p:nvSpPr>
          <p:cNvPr id="3" name="Titre 2"/>
          <p:cNvSpPr>
            <a:spLocks noGrp="1"/>
          </p:cNvSpPr>
          <p:nvPr>
            <p:ph type="title"/>
          </p:nvPr>
        </p:nvSpPr>
        <p:spPr/>
        <p:txBody>
          <a:bodyPr>
            <a:normAutofit/>
          </a:bodyPr>
          <a:lstStyle/>
          <a:p>
            <a:r>
              <a:rPr lang="fr-FR" sz="3200" dirty="0" smtClean="0"/>
              <a:t>5. Passerelles vers les autres spécialités </a:t>
            </a:r>
            <a:endParaRPr lang="fr-FR" sz="3200" dirty="0"/>
          </a:p>
        </p:txBody>
      </p:sp>
      <p:sp>
        <p:nvSpPr>
          <p:cNvPr id="4" name="Espace réservé du numéro de diapositive 3"/>
          <p:cNvSpPr>
            <a:spLocks noGrp="1"/>
          </p:cNvSpPr>
          <p:nvPr>
            <p:ph type="sldNum" sz="quarter" idx="12"/>
          </p:nvPr>
        </p:nvSpPr>
        <p:spPr/>
        <p:txBody>
          <a:bodyPr/>
          <a:lstStyle/>
          <a:p>
            <a:fld id="{757BA338-80EC-4B46-BC16-1EF200A0B537}" type="slidenum">
              <a:rPr lang="fr-FR" smtClean="0"/>
              <a:pPr/>
              <a:t>6</a:t>
            </a:fld>
            <a:endParaRPr lang="fr-FR"/>
          </a:p>
        </p:txBody>
      </p:sp>
      <p:sp>
        <p:nvSpPr>
          <p:cNvPr id="6" name="Espace réservé du pied de page 4"/>
          <p:cNvSpPr>
            <a:spLocks noGrp="1"/>
          </p:cNvSpPr>
          <p:nvPr>
            <p:ph type="ftr" sz="quarter" idx="11"/>
          </p:nvPr>
        </p:nvSpPr>
        <p:spPr>
          <a:xfrm>
            <a:off x="3000364" y="6500834"/>
            <a:ext cx="5857916" cy="272235"/>
          </a:xfrm>
        </p:spPr>
        <p:txBody>
          <a:bodyPr/>
          <a:lstStyle/>
          <a:p>
            <a:r>
              <a:rPr lang="fr-FR" dirty="0" smtClean="0"/>
              <a:t>Université A. Mira de Bejaia, Faculté des sciences exactes, Département d’informatique</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r>
              <a:rPr lang="fr-FR" sz="3200" dirty="0" smtClean="0"/>
              <a:t>6. Les enseignements </a:t>
            </a:r>
            <a:br>
              <a:rPr lang="fr-FR" sz="3200" dirty="0" smtClean="0"/>
            </a:br>
            <a:r>
              <a:rPr lang="fr-FR" sz="3200" dirty="0" smtClean="0"/>
              <a:t>Semestres: 1 et 2 (socle commun)</a:t>
            </a:r>
            <a:endParaRPr lang="fr-FR" sz="3200" dirty="0"/>
          </a:p>
        </p:txBody>
      </p:sp>
      <p:graphicFrame>
        <p:nvGraphicFramePr>
          <p:cNvPr id="4" name="Tableau 3"/>
          <p:cNvGraphicFramePr>
            <a:graphicFrameLocks noGrp="1"/>
          </p:cNvGraphicFramePr>
          <p:nvPr/>
        </p:nvGraphicFramePr>
        <p:xfrm>
          <a:off x="857224" y="1357298"/>
          <a:ext cx="3333752" cy="4360423"/>
        </p:xfrm>
        <a:graphic>
          <a:graphicData uri="http://schemas.openxmlformats.org/drawingml/2006/table">
            <a:tbl>
              <a:tblPr/>
              <a:tblGrid>
                <a:gridCol w="3333752"/>
              </a:tblGrid>
              <a:tr h="307733">
                <a:tc>
                  <a:txBody>
                    <a:bodyPr/>
                    <a:lstStyle/>
                    <a:p>
                      <a:pPr>
                        <a:spcAft>
                          <a:spcPts val="0"/>
                        </a:spcAft>
                      </a:pPr>
                      <a:r>
                        <a:rPr lang="fr-FR" sz="1600" b="1" dirty="0">
                          <a:latin typeface="Times New Roman"/>
                          <a:ea typeface="SimSun"/>
                          <a:cs typeface="Times New Roman"/>
                        </a:rPr>
                        <a:t>Unité d’Enseignement</a:t>
                      </a:r>
                      <a:endParaRPr lang="fr-FR" sz="1600" dirty="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307733">
                <a:tc>
                  <a:txBody>
                    <a:bodyPr/>
                    <a:lstStyle/>
                    <a:p>
                      <a:pPr>
                        <a:spcAft>
                          <a:spcPts val="0"/>
                        </a:spcAft>
                      </a:pPr>
                      <a:r>
                        <a:rPr lang="fr-FR" sz="1600" b="1">
                          <a:latin typeface="Times New Roman"/>
                          <a:ea typeface="SimSun"/>
                          <a:cs typeface="Times New Roman"/>
                        </a:rPr>
                        <a:t>UE fondamentales </a:t>
                      </a:r>
                      <a:endParaRPr lang="fr-FR" sz="160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7733">
                <a:tc>
                  <a:txBody>
                    <a:bodyPr/>
                    <a:lstStyle/>
                    <a:p>
                      <a:pPr>
                        <a:spcAft>
                          <a:spcPts val="0"/>
                        </a:spcAft>
                      </a:pPr>
                      <a:r>
                        <a:rPr lang="fr-FR" sz="1600">
                          <a:latin typeface="Times New Roman"/>
                          <a:ea typeface="SimSun"/>
                          <a:cs typeface="Times New Roman"/>
                        </a:rPr>
                        <a:t>Algorithmique et structures de données statistiques</a:t>
                      </a: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7733">
                <a:tc>
                  <a:txBody>
                    <a:bodyPr/>
                    <a:lstStyle/>
                    <a:p>
                      <a:pPr>
                        <a:spcAft>
                          <a:spcPts val="0"/>
                        </a:spcAft>
                      </a:pPr>
                      <a:r>
                        <a:rPr lang="fr-FR" sz="1600" dirty="0">
                          <a:latin typeface="Times New Roman"/>
                          <a:ea typeface="SimSun"/>
                          <a:cs typeface="Times New Roman"/>
                        </a:rPr>
                        <a:t>Architecture des ordinateurs 1</a:t>
                      </a: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7733">
                <a:tc>
                  <a:txBody>
                    <a:bodyPr/>
                    <a:lstStyle/>
                    <a:p>
                      <a:pPr>
                        <a:spcAft>
                          <a:spcPts val="0"/>
                        </a:spcAft>
                      </a:pPr>
                      <a:r>
                        <a:rPr lang="fr-FR" sz="1600">
                          <a:latin typeface="Times New Roman"/>
                          <a:ea typeface="SimSun"/>
                          <a:cs typeface="Times New Roman"/>
                        </a:rPr>
                        <a:t>Introduction aux systèmes d’exploitation 1</a:t>
                      </a: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7733">
                <a:tc>
                  <a:txBody>
                    <a:bodyPr/>
                    <a:lstStyle/>
                    <a:p>
                      <a:pPr>
                        <a:spcAft>
                          <a:spcPts val="0"/>
                        </a:spcAft>
                      </a:pPr>
                      <a:r>
                        <a:rPr lang="fr-FR" sz="1600" b="1">
                          <a:latin typeface="Times New Roman"/>
                          <a:ea typeface="SimSun"/>
                          <a:cs typeface="Times New Roman"/>
                        </a:rPr>
                        <a:t>UE Méthodologique</a:t>
                      </a:r>
                      <a:endParaRPr lang="fr-FR" sz="160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7733">
                <a:tc>
                  <a:txBody>
                    <a:bodyPr/>
                    <a:lstStyle/>
                    <a:p>
                      <a:pPr>
                        <a:spcAft>
                          <a:spcPts val="0"/>
                        </a:spcAft>
                      </a:pPr>
                      <a:r>
                        <a:rPr lang="fr-FR" sz="1600">
                          <a:latin typeface="Times New Roman"/>
                          <a:ea typeface="SimSun"/>
                          <a:cs typeface="Times New Roman"/>
                        </a:rPr>
                        <a:t>Analyse mathématique 1</a:t>
                      </a: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7733">
                <a:tc>
                  <a:txBody>
                    <a:bodyPr/>
                    <a:lstStyle/>
                    <a:p>
                      <a:pPr>
                        <a:spcAft>
                          <a:spcPts val="0"/>
                        </a:spcAft>
                      </a:pPr>
                      <a:r>
                        <a:rPr lang="fr-FR" sz="1600" dirty="0">
                          <a:latin typeface="Times New Roman"/>
                          <a:ea typeface="SimSun"/>
                          <a:cs typeface="Times New Roman"/>
                        </a:rPr>
                        <a:t>Algèbre 1</a:t>
                      </a: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7733">
                <a:tc>
                  <a:txBody>
                    <a:bodyPr/>
                    <a:lstStyle/>
                    <a:p>
                      <a:pPr>
                        <a:spcAft>
                          <a:spcPts val="0"/>
                        </a:spcAft>
                      </a:pPr>
                      <a:r>
                        <a:rPr lang="fr-FR" sz="1600">
                          <a:latin typeface="Times New Roman"/>
                          <a:ea typeface="SimSun"/>
                          <a:cs typeface="Times New Roman"/>
                        </a:rPr>
                        <a:t>Electricité</a:t>
                      </a: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7733">
                <a:tc>
                  <a:txBody>
                    <a:bodyPr/>
                    <a:lstStyle/>
                    <a:p>
                      <a:pPr>
                        <a:spcAft>
                          <a:spcPts val="0"/>
                        </a:spcAft>
                      </a:pPr>
                      <a:r>
                        <a:rPr lang="fr-FR" sz="1600" b="1" dirty="0">
                          <a:latin typeface="Times New Roman"/>
                          <a:ea typeface="SimSun"/>
                          <a:cs typeface="Times New Roman"/>
                        </a:rPr>
                        <a:t>UE transversale langue </a:t>
                      </a:r>
                      <a:endParaRPr lang="fr-FR" sz="1600" dirty="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7733">
                <a:tc>
                  <a:txBody>
                    <a:bodyPr/>
                    <a:lstStyle/>
                    <a:p>
                      <a:pPr marL="0" indent="0" algn="l">
                        <a:spcAft>
                          <a:spcPts val="0"/>
                        </a:spcAft>
                      </a:pPr>
                      <a:r>
                        <a:rPr lang="fr-FR" sz="1600" dirty="0">
                          <a:latin typeface="Times New Roman"/>
                          <a:ea typeface="MS Mincho"/>
                          <a:cs typeface="Times New Roman"/>
                        </a:rPr>
                        <a:t>Techniques d’expression écrite</a:t>
                      </a:r>
                      <a:endParaRPr lang="fr-FR" sz="1600" dirty="0">
                        <a:latin typeface="Cambria"/>
                        <a:ea typeface="MS Mincho"/>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7733">
                <a:tc>
                  <a:txBody>
                    <a:bodyPr/>
                    <a:lstStyle/>
                    <a:p>
                      <a:pPr>
                        <a:spcAft>
                          <a:spcPts val="0"/>
                        </a:spcAft>
                      </a:pPr>
                      <a:r>
                        <a:rPr lang="fr-FR" sz="1600" b="1">
                          <a:latin typeface="Times New Roman"/>
                          <a:ea typeface="SimSun"/>
                          <a:cs typeface="Times New Roman"/>
                        </a:rPr>
                        <a:t>UE DE Découverte </a:t>
                      </a:r>
                      <a:endParaRPr lang="fr-FR" sz="160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7733">
                <a:tc>
                  <a:txBody>
                    <a:bodyPr/>
                    <a:lstStyle/>
                    <a:p>
                      <a:pPr marL="0" indent="0">
                        <a:spcAft>
                          <a:spcPts val="0"/>
                        </a:spcAft>
                      </a:pPr>
                      <a:r>
                        <a:rPr lang="fr-FR" sz="1600" dirty="0">
                          <a:latin typeface="Times New Roman"/>
                          <a:ea typeface="MS Mincho"/>
                          <a:cs typeface="Times New Roman"/>
                        </a:rPr>
                        <a:t>Bureautique web</a:t>
                      </a:r>
                      <a:endParaRPr lang="fr-FR" sz="1600" dirty="0">
                        <a:latin typeface="Cambria"/>
                        <a:ea typeface="MS Mincho"/>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au 4"/>
          <p:cNvGraphicFramePr>
            <a:graphicFrameLocks noGrp="1"/>
          </p:cNvGraphicFramePr>
          <p:nvPr/>
        </p:nvGraphicFramePr>
        <p:xfrm>
          <a:off x="4786314" y="1428742"/>
          <a:ext cx="3786214" cy="4303608"/>
        </p:xfrm>
        <a:graphic>
          <a:graphicData uri="http://schemas.openxmlformats.org/drawingml/2006/table">
            <a:tbl>
              <a:tblPr/>
              <a:tblGrid>
                <a:gridCol w="3786214"/>
              </a:tblGrid>
              <a:tr h="317994">
                <a:tc>
                  <a:txBody>
                    <a:bodyPr/>
                    <a:lstStyle/>
                    <a:p>
                      <a:pPr>
                        <a:spcAft>
                          <a:spcPts val="0"/>
                        </a:spcAft>
                      </a:pPr>
                      <a:r>
                        <a:rPr lang="fr-FR" sz="1600" b="1" dirty="0">
                          <a:latin typeface="Times New Roman"/>
                          <a:ea typeface="SimSun"/>
                          <a:cs typeface="Times New Roman"/>
                        </a:rPr>
                        <a:t>Unité d’Enseignement</a:t>
                      </a:r>
                      <a:endParaRPr lang="fr-FR" sz="1600" dirty="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317994">
                <a:tc>
                  <a:txBody>
                    <a:bodyPr/>
                    <a:lstStyle/>
                    <a:p>
                      <a:pPr>
                        <a:spcAft>
                          <a:spcPts val="0"/>
                        </a:spcAft>
                      </a:pPr>
                      <a:r>
                        <a:rPr lang="fr-FR" sz="1600" b="1" dirty="0">
                          <a:latin typeface="Times New Roman"/>
                          <a:ea typeface="SimSun"/>
                          <a:cs typeface="Times New Roman"/>
                        </a:rPr>
                        <a:t>UE fondamentales </a:t>
                      </a:r>
                      <a:endParaRPr lang="fr-FR" sz="1600" dirty="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0346">
                <a:tc>
                  <a:txBody>
                    <a:bodyPr/>
                    <a:lstStyle/>
                    <a:p>
                      <a:pPr>
                        <a:spcAft>
                          <a:spcPts val="0"/>
                        </a:spcAft>
                      </a:pPr>
                      <a:r>
                        <a:rPr lang="fr-FR" sz="1600">
                          <a:latin typeface="Times New Roman"/>
                          <a:ea typeface="SimSun"/>
                          <a:cs typeface="Times New Roman"/>
                        </a:rPr>
                        <a:t>Algorithmique et structures  de données  dynamiques </a:t>
                      </a: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994">
                <a:tc>
                  <a:txBody>
                    <a:bodyPr/>
                    <a:lstStyle/>
                    <a:p>
                      <a:pPr>
                        <a:spcAft>
                          <a:spcPts val="0"/>
                        </a:spcAft>
                      </a:pPr>
                      <a:r>
                        <a:rPr lang="fr-FR" sz="1600">
                          <a:latin typeface="Times New Roman"/>
                          <a:ea typeface="SimSun"/>
                          <a:cs typeface="Times New Roman"/>
                        </a:rPr>
                        <a:t>Introduction  aux systèmes d’exploitation 2</a:t>
                      </a: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994">
                <a:tc>
                  <a:txBody>
                    <a:bodyPr/>
                    <a:lstStyle/>
                    <a:p>
                      <a:pPr>
                        <a:spcAft>
                          <a:spcPts val="0"/>
                        </a:spcAft>
                      </a:pPr>
                      <a:r>
                        <a:rPr lang="fr-FR" sz="1600" b="1" dirty="0">
                          <a:latin typeface="Times New Roman"/>
                          <a:ea typeface="SimSun"/>
                          <a:cs typeface="Times New Roman"/>
                        </a:rPr>
                        <a:t>UE fondamentales </a:t>
                      </a:r>
                      <a:endParaRPr lang="fr-FR" sz="1600" dirty="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994">
                <a:tc>
                  <a:txBody>
                    <a:bodyPr/>
                    <a:lstStyle/>
                    <a:p>
                      <a:pPr>
                        <a:spcAft>
                          <a:spcPts val="0"/>
                        </a:spcAft>
                      </a:pPr>
                      <a:r>
                        <a:rPr lang="fr-FR" sz="1600">
                          <a:latin typeface="Times New Roman"/>
                          <a:ea typeface="SimSun"/>
                          <a:cs typeface="Times New Roman"/>
                        </a:rPr>
                        <a:t>Analyse Mathématique 2</a:t>
                      </a: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994">
                <a:tc>
                  <a:txBody>
                    <a:bodyPr/>
                    <a:lstStyle/>
                    <a:p>
                      <a:pPr>
                        <a:spcAft>
                          <a:spcPts val="0"/>
                        </a:spcAft>
                      </a:pPr>
                      <a:r>
                        <a:rPr lang="fr-FR" sz="1600">
                          <a:latin typeface="Times New Roman"/>
                          <a:ea typeface="SimSun"/>
                          <a:cs typeface="Times New Roman"/>
                        </a:rPr>
                        <a:t>Algèbre 2 </a:t>
                      </a: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994">
                <a:tc>
                  <a:txBody>
                    <a:bodyPr/>
                    <a:lstStyle/>
                    <a:p>
                      <a:pPr>
                        <a:spcAft>
                          <a:spcPts val="0"/>
                        </a:spcAft>
                      </a:pPr>
                      <a:r>
                        <a:rPr lang="fr-FR" sz="1600" b="1">
                          <a:latin typeface="Times New Roman"/>
                          <a:ea typeface="SimSun"/>
                          <a:cs typeface="Times New Roman"/>
                        </a:rPr>
                        <a:t>UE  Méthodologique </a:t>
                      </a:r>
                      <a:endParaRPr lang="fr-FR" sz="160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994">
                <a:tc>
                  <a:txBody>
                    <a:bodyPr/>
                    <a:lstStyle/>
                    <a:p>
                      <a:pPr>
                        <a:spcAft>
                          <a:spcPts val="0"/>
                        </a:spcAft>
                      </a:pPr>
                      <a:r>
                        <a:rPr lang="fr-FR" sz="1600" dirty="0">
                          <a:latin typeface="Times New Roman"/>
                          <a:ea typeface="SimSun"/>
                          <a:cs typeface="Times New Roman"/>
                        </a:rPr>
                        <a:t>Mécanique du Point </a:t>
                      </a: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994">
                <a:tc>
                  <a:txBody>
                    <a:bodyPr/>
                    <a:lstStyle/>
                    <a:p>
                      <a:pPr>
                        <a:spcAft>
                          <a:spcPts val="0"/>
                        </a:spcAft>
                      </a:pPr>
                      <a:r>
                        <a:rPr lang="fr-FR" sz="1600">
                          <a:latin typeface="Times New Roman"/>
                          <a:ea typeface="SimSun"/>
                          <a:cs typeface="Times New Roman"/>
                        </a:rPr>
                        <a:t>Electronique fondamentale </a:t>
                      </a: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994">
                <a:tc>
                  <a:txBody>
                    <a:bodyPr/>
                    <a:lstStyle/>
                    <a:p>
                      <a:pPr>
                        <a:spcAft>
                          <a:spcPts val="0"/>
                        </a:spcAft>
                      </a:pPr>
                      <a:r>
                        <a:rPr lang="fr-FR" sz="1600" b="1">
                          <a:latin typeface="Times New Roman"/>
                          <a:ea typeface="SimSun"/>
                          <a:cs typeface="Times New Roman"/>
                        </a:rPr>
                        <a:t>UE transversale langue </a:t>
                      </a:r>
                      <a:endParaRPr lang="fr-FR" sz="160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994">
                <a:tc>
                  <a:txBody>
                    <a:bodyPr/>
                    <a:lstStyle/>
                    <a:p>
                      <a:pPr marL="0" indent="0">
                        <a:spcAft>
                          <a:spcPts val="0"/>
                        </a:spcAft>
                      </a:pPr>
                      <a:r>
                        <a:rPr lang="fr-FR" sz="1600" dirty="0">
                          <a:latin typeface="Times New Roman"/>
                          <a:ea typeface="MS Mincho"/>
                          <a:cs typeface="Times New Roman"/>
                        </a:rPr>
                        <a:t>Techniques d’Expression Orale </a:t>
                      </a:r>
                      <a:endParaRPr lang="fr-FR" sz="1600" dirty="0">
                        <a:latin typeface="Cambria"/>
                        <a:ea typeface="MS Mincho"/>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994">
                <a:tc>
                  <a:txBody>
                    <a:bodyPr/>
                    <a:lstStyle/>
                    <a:p>
                      <a:pPr marL="0" indent="0">
                        <a:spcAft>
                          <a:spcPts val="0"/>
                        </a:spcAft>
                      </a:pPr>
                      <a:r>
                        <a:rPr lang="fr-FR" sz="1600" dirty="0">
                          <a:latin typeface="Times New Roman"/>
                          <a:ea typeface="MS Mincho"/>
                          <a:cs typeface="Times New Roman"/>
                        </a:rPr>
                        <a:t>Anglais 1 </a:t>
                      </a:r>
                      <a:endParaRPr lang="fr-FR" sz="1600" dirty="0">
                        <a:latin typeface="Cambria"/>
                        <a:ea typeface="MS Mincho"/>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Espace réservé du numéro de diapositive 5"/>
          <p:cNvSpPr>
            <a:spLocks noGrp="1"/>
          </p:cNvSpPr>
          <p:nvPr>
            <p:ph type="sldNum" sz="quarter" idx="12"/>
          </p:nvPr>
        </p:nvSpPr>
        <p:spPr/>
        <p:txBody>
          <a:bodyPr/>
          <a:lstStyle/>
          <a:p>
            <a:fld id="{757BA338-80EC-4B46-BC16-1EF200A0B537}" type="slidenum">
              <a:rPr lang="fr-FR" smtClean="0"/>
              <a:pPr/>
              <a:t>7</a:t>
            </a:fld>
            <a:endParaRPr lang="fr-FR"/>
          </a:p>
        </p:txBody>
      </p:sp>
      <p:sp>
        <p:nvSpPr>
          <p:cNvPr id="8" name="Espace réservé du pied de page 4"/>
          <p:cNvSpPr>
            <a:spLocks noGrp="1"/>
          </p:cNvSpPr>
          <p:nvPr>
            <p:ph type="ftr" sz="quarter" idx="11"/>
          </p:nvPr>
        </p:nvSpPr>
        <p:spPr>
          <a:xfrm>
            <a:off x="3000364" y="6500834"/>
            <a:ext cx="5857916" cy="272235"/>
          </a:xfrm>
        </p:spPr>
        <p:txBody>
          <a:bodyPr/>
          <a:lstStyle/>
          <a:p>
            <a:r>
              <a:rPr lang="fr-FR" dirty="0" smtClean="0"/>
              <a:t>Université A. Mira de Bejaia, Faculté des sciences exactes, Département d’informatique</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r>
              <a:rPr lang="fr-FR" sz="3200" dirty="0" smtClean="0"/>
              <a:t>6. Les enseignements </a:t>
            </a:r>
            <a:br>
              <a:rPr lang="fr-FR" sz="3200" dirty="0" smtClean="0"/>
            </a:br>
            <a:r>
              <a:rPr lang="fr-FR" sz="3200" dirty="0" smtClean="0"/>
              <a:t>Semestres: 3 et 4 (socle commun)</a:t>
            </a:r>
            <a:endParaRPr lang="fr-FR" sz="3200" dirty="0"/>
          </a:p>
        </p:txBody>
      </p:sp>
      <p:graphicFrame>
        <p:nvGraphicFramePr>
          <p:cNvPr id="4" name="Tableau 3"/>
          <p:cNvGraphicFramePr>
            <a:graphicFrameLocks noGrp="1"/>
          </p:cNvGraphicFramePr>
          <p:nvPr/>
        </p:nvGraphicFramePr>
        <p:xfrm>
          <a:off x="857224" y="1500178"/>
          <a:ext cx="3000396" cy="4069778"/>
        </p:xfrm>
        <a:graphic>
          <a:graphicData uri="http://schemas.openxmlformats.org/drawingml/2006/table">
            <a:tbl>
              <a:tblPr/>
              <a:tblGrid>
                <a:gridCol w="3000396"/>
              </a:tblGrid>
              <a:tr h="275546">
                <a:tc>
                  <a:txBody>
                    <a:bodyPr/>
                    <a:lstStyle/>
                    <a:p>
                      <a:pPr>
                        <a:spcAft>
                          <a:spcPts val="0"/>
                        </a:spcAft>
                      </a:pPr>
                      <a:r>
                        <a:rPr lang="fr-FR" sz="1600" b="1">
                          <a:latin typeface="Times New Roman"/>
                          <a:ea typeface="SimSun"/>
                          <a:cs typeface="Times New Roman"/>
                        </a:rPr>
                        <a:t>Unité d’Enseignement</a:t>
                      </a:r>
                      <a:endParaRPr lang="fr-FR" sz="1600">
                        <a:latin typeface="Times New Roman"/>
                        <a:ea typeface="SimSun"/>
                        <a:cs typeface="Times New Roman"/>
                      </a:endParaRPr>
                    </a:p>
                  </a:txBody>
                  <a:tcPr marL="29267" marR="292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275546">
                <a:tc>
                  <a:txBody>
                    <a:bodyPr/>
                    <a:lstStyle/>
                    <a:p>
                      <a:pPr>
                        <a:spcAft>
                          <a:spcPts val="0"/>
                        </a:spcAft>
                      </a:pPr>
                      <a:r>
                        <a:rPr lang="fr-FR" sz="1600" b="1">
                          <a:latin typeface="Times New Roman"/>
                          <a:ea typeface="SimSun"/>
                          <a:cs typeface="Times New Roman"/>
                        </a:rPr>
                        <a:t>UE fondamentales 1</a:t>
                      </a:r>
                      <a:endParaRPr lang="fr-FR" sz="1600">
                        <a:latin typeface="Times New Roman"/>
                        <a:ea typeface="SimSun"/>
                        <a:cs typeface="Times New Roman"/>
                      </a:endParaRPr>
                    </a:p>
                  </a:txBody>
                  <a:tcPr marL="29267" marR="292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546">
                <a:tc>
                  <a:txBody>
                    <a:bodyPr/>
                    <a:lstStyle/>
                    <a:p>
                      <a:pPr>
                        <a:spcAft>
                          <a:spcPts val="0"/>
                        </a:spcAft>
                      </a:pPr>
                      <a:r>
                        <a:rPr lang="fr-FR" sz="1600">
                          <a:latin typeface="Times New Roman"/>
                          <a:ea typeface="SimSun"/>
                          <a:cs typeface="Times New Roman"/>
                        </a:rPr>
                        <a:t>Structure fichier et structures de données </a:t>
                      </a:r>
                    </a:p>
                  </a:txBody>
                  <a:tcPr marL="29267" marR="292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546">
                <a:tc>
                  <a:txBody>
                    <a:bodyPr/>
                    <a:lstStyle/>
                    <a:p>
                      <a:pPr>
                        <a:spcAft>
                          <a:spcPts val="0"/>
                        </a:spcAft>
                      </a:pPr>
                      <a:r>
                        <a:rPr lang="fr-FR" sz="1600">
                          <a:latin typeface="Times New Roman"/>
                          <a:ea typeface="SimSun"/>
                          <a:cs typeface="Times New Roman"/>
                        </a:rPr>
                        <a:t>Architecture des ordinateurs 2</a:t>
                      </a:r>
                    </a:p>
                  </a:txBody>
                  <a:tcPr marL="29267" marR="292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546">
                <a:tc>
                  <a:txBody>
                    <a:bodyPr/>
                    <a:lstStyle/>
                    <a:p>
                      <a:pPr>
                        <a:spcAft>
                          <a:spcPts val="0"/>
                        </a:spcAft>
                      </a:pPr>
                      <a:r>
                        <a:rPr lang="fr-FR" sz="1600" b="1">
                          <a:latin typeface="Times New Roman"/>
                          <a:ea typeface="SimSun"/>
                          <a:cs typeface="Times New Roman"/>
                        </a:rPr>
                        <a:t>UE fondamentales 2</a:t>
                      </a:r>
                      <a:endParaRPr lang="fr-FR" sz="1600">
                        <a:latin typeface="Times New Roman"/>
                        <a:ea typeface="SimSun"/>
                        <a:cs typeface="Times New Roman"/>
                      </a:endParaRPr>
                    </a:p>
                  </a:txBody>
                  <a:tcPr marL="29267" marR="292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546">
                <a:tc>
                  <a:txBody>
                    <a:bodyPr/>
                    <a:lstStyle/>
                    <a:p>
                      <a:pPr>
                        <a:spcAft>
                          <a:spcPts val="0"/>
                        </a:spcAft>
                      </a:pPr>
                      <a:r>
                        <a:rPr lang="fr-FR" sz="1600">
                          <a:latin typeface="Times New Roman"/>
                          <a:ea typeface="SimSun"/>
                          <a:cs typeface="Times New Roman"/>
                        </a:rPr>
                        <a:t>Analyse Mathématique 3</a:t>
                      </a:r>
                    </a:p>
                  </a:txBody>
                  <a:tcPr marL="29267" marR="292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546">
                <a:tc>
                  <a:txBody>
                    <a:bodyPr/>
                    <a:lstStyle/>
                    <a:p>
                      <a:pPr>
                        <a:spcAft>
                          <a:spcPts val="0"/>
                        </a:spcAft>
                      </a:pPr>
                      <a:r>
                        <a:rPr lang="fr-FR" sz="1600">
                          <a:latin typeface="Times New Roman"/>
                          <a:ea typeface="SimSun"/>
                          <a:cs typeface="Times New Roman"/>
                        </a:rPr>
                        <a:t>Algèbre 3</a:t>
                      </a:r>
                    </a:p>
                  </a:txBody>
                  <a:tcPr marL="29267" marR="292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546">
                <a:tc>
                  <a:txBody>
                    <a:bodyPr/>
                    <a:lstStyle/>
                    <a:p>
                      <a:pPr>
                        <a:spcAft>
                          <a:spcPts val="0"/>
                        </a:spcAft>
                      </a:pPr>
                      <a:r>
                        <a:rPr lang="fr-FR" sz="1600" b="1">
                          <a:latin typeface="Times New Roman"/>
                          <a:ea typeface="SimSun"/>
                          <a:cs typeface="Times New Roman"/>
                        </a:rPr>
                        <a:t>UE  Méthodologique </a:t>
                      </a:r>
                      <a:endParaRPr lang="fr-FR" sz="1600">
                        <a:latin typeface="Times New Roman"/>
                        <a:ea typeface="SimSun"/>
                        <a:cs typeface="Times New Roman"/>
                      </a:endParaRPr>
                    </a:p>
                  </a:txBody>
                  <a:tcPr marL="29267" marR="292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546">
                <a:tc>
                  <a:txBody>
                    <a:bodyPr/>
                    <a:lstStyle/>
                    <a:p>
                      <a:pPr>
                        <a:spcAft>
                          <a:spcPts val="0"/>
                        </a:spcAft>
                      </a:pPr>
                      <a:r>
                        <a:rPr lang="fr-FR" sz="1600">
                          <a:latin typeface="Times New Roman"/>
                          <a:ea typeface="SimSun"/>
                          <a:cs typeface="Times New Roman"/>
                        </a:rPr>
                        <a:t>Electronique fondamentale 2</a:t>
                      </a:r>
                    </a:p>
                  </a:txBody>
                  <a:tcPr marL="29267" marR="292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546">
                <a:tc>
                  <a:txBody>
                    <a:bodyPr/>
                    <a:lstStyle/>
                    <a:p>
                      <a:pPr>
                        <a:spcAft>
                          <a:spcPts val="0"/>
                        </a:spcAft>
                      </a:pPr>
                      <a:r>
                        <a:rPr lang="fr-FR" sz="1600">
                          <a:latin typeface="Times New Roman"/>
                          <a:ea typeface="SimSun"/>
                          <a:cs typeface="Times New Roman"/>
                        </a:rPr>
                        <a:t>Probabilités et statistiques 1</a:t>
                      </a:r>
                    </a:p>
                  </a:txBody>
                  <a:tcPr marL="29267" marR="292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546">
                <a:tc>
                  <a:txBody>
                    <a:bodyPr/>
                    <a:lstStyle/>
                    <a:p>
                      <a:pPr>
                        <a:spcAft>
                          <a:spcPts val="0"/>
                        </a:spcAft>
                      </a:pPr>
                      <a:r>
                        <a:rPr lang="fr-FR" sz="1600" b="1">
                          <a:latin typeface="Times New Roman"/>
                          <a:ea typeface="SimSun"/>
                          <a:cs typeface="Times New Roman"/>
                        </a:rPr>
                        <a:t>UE Découverte  </a:t>
                      </a:r>
                      <a:endParaRPr lang="fr-FR" sz="1600">
                        <a:latin typeface="Times New Roman"/>
                        <a:ea typeface="SimSun"/>
                        <a:cs typeface="Times New Roman"/>
                      </a:endParaRPr>
                    </a:p>
                  </a:txBody>
                  <a:tcPr marL="29267" marR="292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546">
                <a:tc>
                  <a:txBody>
                    <a:bodyPr/>
                    <a:lstStyle/>
                    <a:p>
                      <a:pPr marL="457200">
                        <a:spcAft>
                          <a:spcPts val="0"/>
                        </a:spcAft>
                      </a:pPr>
                      <a:r>
                        <a:rPr lang="fr-FR" sz="1600">
                          <a:latin typeface="Times New Roman"/>
                          <a:ea typeface="MS Mincho"/>
                          <a:cs typeface="Times New Roman"/>
                        </a:rPr>
                        <a:t>Economie d’entreprise   </a:t>
                      </a:r>
                      <a:endParaRPr lang="fr-FR" sz="1600">
                        <a:latin typeface="Cambria"/>
                        <a:ea typeface="MS Mincho"/>
                        <a:cs typeface="Times New Roman"/>
                      </a:endParaRPr>
                    </a:p>
                  </a:txBody>
                  <a:tcPr marL="29267" marR="292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546">
                <a:tc>
                  <a:txBody>
                    <a:bodyPr/>
                    <a:lstStyle/>
                    <a:p>
                      <a:pPr>
                        <a:spcAft>
                          <a:spcPts val="0"/>
                        </a:spcAft>
                      </a:pPr>
                      <a:r>
                        <a:rPr lang="fr-FR" sz="1600" b="1">
                          <a:latin typeface="Times New Roman"/>
                          <a:ea typeface="SimSun"/>
                          <a:cs typeface="Times New Roman"/>
                        </a:rPr>
                        <a:t>UE Transversale Langue </a:t>
                      </a:r>
                      <a:endParaRPr lang="fr-FR" sz="1600">
                        <a:latin typeface="Times New Roman"/>
                        <a:ea typeface="SimSun"/>
                        <a:cs typeface="Times New Roman"/>
                      </a:endParaRPr>
                    </a:p>
                  </a:txBody>
                  <a:tcPr marL="29267" marR="292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546">
                <a:tc>
                  <a:txBody>
                    <a:bodyPr/>
                    <a:lstStyle/>
                    <a:p>
                      <a:pPr>
                        <a:spcAft>
                          <a:spcPts val="0"/>
                        </a:spcAft>
                      </a:pPr>
                      <a:r>
                        <a:rPr lang="fr-FR" sz="1600" dirty="0">
                          <a:latin typeface="Times New Roman"/>
                          <a:ea typeface="SimSun"/>
                          <a:cs typeface="Times New Roman"/>
                        </a:rPr>
                        <a:t>Anglais 2</a:t>
                      </a:r>
                    </a:p>
                  </a:txBody>
                  <a:tcPr marL="29267" marR="292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au 4"/>
          <p:cNvGraphicFramePr>
            <a:graphicFrameLocks noGrp="1"/>
          </p:cNvGraphicFramePr>
          <p:nvPr/>
        </p:nvGraphicFramePr>
        <p:xfrm>
          <a:off x="5286380" y="1643051"/>
          <a:ext cx="3286148" cy="4046897"/>
        </p:xfrm>
        <a:graphic>
          <a:graphicData uri="http://schemas.openxmlformats.org/drawingml/2006/table">
            <a:tbl>
              <a:tblPr/>
              <a:tblGrid>
                <a:gridCol w="3286148"/>
              </a:tblGrid>
              <a:tr h="283446">
                <a:tc>
                  <a:txBody>
                    <a:bodyPr/>
                    <a:lstStyle/>
                    <a:p>
                      <a:pPr>
                        <a:spcAft>
                          <a:spcPts val="0"/>
                        </a:spcAft>
                      </a:pPr>
                      <a:r>
                        <a:rPr lang="fr-FR" sz="1600" b="1">
                          <a:latin typeface="Times New Roman"/>
                          <a:ea typeface="SimSun"/>
                          <a:cs typeface="Times New Roman"/>
                        </a:rPr>
                        <a:t>Unité d’Enseignement</a:t>
                      </a:r>
                      <a:endParaRPr lang="fr-FR" sz="160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283446">
                <a:tc>
                  <a:txBody>
                    <a:bodyPr/>
                    <a:lstStyle/>
                    <a:p>
                      <a:pPr>
                        <a:spcAft>
                          <a:spcPts val="0"/>
                        </a:spcAft>
                      </a:pPr>
                      <a:r>
                        <a:rPr lang="fr-FR" sz="1600" b="1">
                          <a:latin typeface="Times New Roman"/>
                          <a:ea typeface="SimSun"/>
                          <a:cs typeface="Times New Roman"/>
                        </a:rPr>
                        <a:t>UE fondamentales 1</a:t>
                      </a:r>
                      <a:endParaRPr lang="fr-FR" sz="160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446">
                <a:tc>
                  <a:txBody>
                    <a:bodyPr/>
                    <a:lstStyle/>
                    <a:p>
                      <a:pPr>
                        <a:spcAft>
                          <a:spcPts val="0"/>
                        </a:spcAft>
                      </a:pPr>
                      <a:r>
                        <a:rPr lang="fr-FR" sz="1600">
                          <a:latin typeface="Times New Roman"/>
                          <a:ea typeface="SimSun"/>
                          <a:cs typeface="Times New Roman"/>
                        </a:rPr>
                        <a:t>Programmation orientée  objet  </a:t>
                      </a: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311">
                <a:tc>
                  <a:txBody>
                    <a:bodyPr/>
                    <a:lstStyle/>
                    <a:p>
                      <a:pPr>
                        <a:spcAft>
                          <a:spcPts val="0"/>
                        </a:spcAft>
                      </a:pPr>
                      <a:r>
                        <a:rPr lang="fr-FR" sz="1600">
                          <a:latin typeface="Times New Roman"/>
                          <a:ea typeface="SimSun"/>
                          <a:cs typeface="Times New Roman"/>
                        </a:rPr>
                        <a:t>Introduction aux systèmes d’information </a:t>
                      </a: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446">
                <a:tc>
                  <a:txBody>
                    <a:bodyPr/>
                    <a:lstStyle/>
                    <a:p>
                      <a:pPr>
                        <a:spcAft>
                          <a:spcPts val="0"/>
                        </a:spcAft>
                      </a:pPr>
                      <a:r>
                        <a:rPr lang="fr-FR" sz="1600" b="1">
                          <a:latin typeface="Times New Roman"/>
                          <a:ea typeface="SimSun"/>
                          <a:cs typeface="Times New Roman"/>
                        </a:rPr>
                        <a:t>UE fondamentales 2</a:t>
                      </a:r>
                      <a:endParaRPr lang="fr-FR" sz="160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446">
                <a:tc>
                  <a:txBody>
                    <a:bodyPr/>
                    <a:lstStyle/>
                    <a:p>
                      <a:pPr>
                        <a:spcAft>
                          <a:spcPts val="0"/>
                        </a:spcAft>
                      </a:pPr>
                      <a:r>
                        <a:rPr lang="fr-FR" sz="1600">
                          <a:latin typeface="Times New Roman"/>
                          <a:ea typeface="SimSun"/>
                          <a:cs typeface="Times New Roman"/>
                        </a:rPr>
                        <a:t>Analyse mathématique 4</a:t>
                      </a: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446">
                <a:tc>
                  <a:txBody>
                    <a:bodyPr/>
                    <a:lstStyle/>
                    <a:p>
                      <a:pPr>
                        <a:spcAft>
                          <a:spcPts val="0"/>
                        </a:spcAft>
                      </a:pPr>
                      <a:r>
                        <a:rPr lang="fr-FR" sz="1600">
                          <a:latin typeface="Times New Roman"/>
                          <a:ea typeface="SimSun"/>
                          <a:cs typeface="Times New Roman"/>
                        </a:rPr>
                        <a:t>Logique mathématique </a:t>
                      </a: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311">
                <a:tc>
                  <a:txBody>
                    <a:bodyPr/>
                    <a:lstStyle/>
                    <a:p>
                      <a:pPr>
                        <a:spcAft>
                          <a:spcPts val="0"/>
                        </a:spcAft>
                      </a:pPr>
                      <a:r>
                        <a:rPr lang="fr-FR" sz="1600">
                          <a:latin typeface="Times New Roman"/>
                          <a:ea typeface="SimSun"/>
                          <a:cs typeface="Times New Roman"/>
                        </a:rPr>
                        <a:t>Optique et ondes électromagnétiques </a:t>
                      </a: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446">
                <a:tc>
                  <a:txBody>
                    <a:bodyPr/>
                    <a:lstStyle/>
                    <a:p>
                      <a:pPr>
                        <a:spcAft>
                          <a:spcPts val="0"/>
                        </a:spcAft>
                      </a:pPr>
                      <a:r>
                        <a:rPr lang="fr-FR" sz="1600" b="1">
                          <a:latin typeface="Times New Roman"/>
                          <a:ea typeface="SimSun"/>
                          <a:cs typeface="Times New Roman"/>
                        </a:rPr>
                        <a:t>UE  Méthodologique </a:t>
                      </a:r>
                      <a:endParaRPr lang="fr-FR" sz="160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446">
                <a:tc>
                  <a:txBody>
                    <a:bodyPr/>
                    <a:lstStyle/>
                    <a:p>
                      <a:pPr>
                        <a:spcAft>
                          <a:spcPts val="0"/>
                        </a:spcAft>
                      </a:pPr>
                      <a:r>
                        <a:rPr lang="fr-FR" sz="1600">
                          <a:latin typeface="Times New Roman"/>
                          <a:ea typeface="SimSun"/>
                          <a:cs typeface="Times New Roman"/>
                        </a:rPr>
                        <a:t>Projet pluridisciplinaire </a:t>
                      </a: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446">
                <a:tc>
                  <a:txBody>
                    <a:bodyPr/>
                    <a:lstStyle/>
                    <a:p>
                      <a:pPr marL="457200">
                        <a:spcAft>
                          <a:spcPts val="0"/>
                        </a:spcAft>
                      </a:pPr>
                      <a:r>
                        <a:rPr lang="fr-FR" sz="1600">
                          <a:latin typeface="Times New Roman"/>
                          <a:ea typeface="MS Mincho"/>
                          <a:cs typeface="Times New Roman"/>
                        </a:rPr>
                        <a:t>Probabilités et statistiques 2</a:t>
                      </a:r>
                      <a:endParaRPr lang="fr-FR" sz="1600">
                        <a:latin typeface="Cambria"/>
                        <a:ea typeface="MS Mincho"/>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446">
                <a:tc>
                  <a:txBody>
                    <a:bodyPr/>
                    <a:lstStyle/>
                    <a:p>
                      <a:pPr>
                        <a:spcAft>
                          <a:spcPts val="0"/>
                        </a:spcAft>
                      </a:pPr>
                      <a:r>
                        <a:rPr lang="fr-FR" sz="1600" b="1">
                          <a:latin typeface="Times New Roman"/>
                          <a:ea typeface="SimSun"/>
                          <a:cs typeface="Times New Roman"/>
                        </a:rPr>
                        <a:t>UE Transversale Langue </a:t>
                      </a:r>
                      <a:endParaRPr lang="fr-FR" sz="160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446">
                <a:tc>
                  <a:txBody>
                    <a:bodyPr/>
                    <a:lstStyle/>
                    <a:p>
                      <a:pPr>
                        <a:spcAft>
                          <a:spcPts val="0"/>
                        </a:spcAft>
                      </a:pPr>
                      <a:r>
                        <a:rPr lang="fr-FR" sz="1600" dirty="0">
                          <a:latin typeface="Times New Roman"/>
                          <a:ea typeface="SimSun"/>
                          <a:cs typeface="Times New Roman"/>
                        </a:rPr>
                        <a:t>Anglais </a:t>
                      </a: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Espace réservé du numéro de diapositive 5"/>
          <p:cNvSpPr>
            <a:spLocks noGrp="1"/>
          </p:cNvSpPr>
          <p:nvPr>
            <p:ph type="sldNum" sz="quarter" idx="12"/>
          </p:nvPr>
        </p:nvSpPr>
        <p:spPr/>
        <p:txBody>
          <a:bodyPr/>
          <a:lstStyle/>
          <a:p>
            <a:fld id="{757BA338-80EC-4B46-BC16-1EF200A0B537}" type="slidenum">
              <a:rPr lang="fr-FR" smtClean="0"/>
              <a:pPr/>
              <a:t>8</a:t>
            </a:fld>
            <a:endParaRPr lang="fr-FR"/>
          </a:p>
        </p:txBody>
      </p:sp>
      <p:sp>
        <p:nvSpPr>
          <p:cNvPr id="8" name="Espace réservé du pied de page 4"/>
          <p:cNvSpPr>
            <a:spLocks noGrp="1"/>
          </p:cNvSpPr>
          <p:nvPr>
            <p:ph type="ftr" sz="quarter" idx="11"/>
          </p:nvPr>
        </p:nvSpPr>
        <p:spPr>
          <a:xfrm>
            <a:off x="3000364" y="6500834"/>
            <a:ext cx="5857916" cy="272235"/>
          </a:xfrm>
        </p:spPr>
        <p:txBody>
          <a:bodyPr/>
          <a:lstStyle/>
          <a:p>
            <a:r>
              <a:rPr lang="fr-FR" dirty="0" smtClean="0"/>
              <a:t>Université A. Mira de Bejaia, Faculté des sciences exactes, Département d’informatique</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285720" y="274638"/>
            <a:ext cx="8401080" cy="1143000"/>
          </a:xfrm>
        </p:spPr>
        <p:txBody>
          <a:bodyPr>
            <a:normAutofit fontScale="90000"/>
          </a:bodyPr>
          <a:lstStyle/>
          <a:p>
            <a:r>
              <a:rPr lang="fr-FR" dirty="0" smtClean="0"/>
              <a:t>6. Les enseignements </a:t>
            </a:r>
            <a:br>
              <a:rPr lang="fr-FR" dirty="0" smtClean="0"/>
            </a:br>
            <a:r>
              <a:rPr lang="fr-FR" sz="3400" dirty="0" smtClean="0"/>
              <a:t>Semestres:5 et 6 (Systèmes d’information) </a:t>
            </a:r>
            <a:endParaRPr lang="fr-FR" sz="3400" dirty="0"/>
          </a:p>
        </p:txBody>
      </p:sp>
      <p:graphicFrame>
        <p:nvGraphicFramePr>
          <p:cNvPr id="5" name="Tableau 4"/>
          <p:cNvGraphicFramePr>
            <a:graphicFrameLocks noGrp="1"/>
          </p:cNvGraphicFramePr>
          <p:nvPr/>
        </p:nvGraphicFramePr>
        <p:xfrm>
          <a:off x="928662" y="1428736"/>
          <a:ext cx="3643338" cy="4570350"/>
        </p:xfrm>
        <a:graphic>
          <a:graphicData uri="http://schemas.openxmlformats.org/drawingml/2006/table">
            <a:tbl>
              <a:tblPr/>
              <a:tblGrid>
                <a:gridCol w="3643338"/>
              </a:tblGrid>
              <a:tr h="272178">
                <a:tc>
                  <a:txBody>
                    <a:bodyPr/>
                    <a:lstStyle/>
                    <a:p>
                      <a:pPr>
                        <a:spcAft>
                          <a:spcPts val="0"/>
                        </a:spcAft>
                      </a:pPr>
                      <a:r>
                        <a:rPr lang="fr-FR" sz="1600" b="1">
                          <a:latin typeface="Times New Roman"/>
                          <a:ea typeface="SimSun"/>
                          <a:cs typeface="Times New Roman"/>
                        </a:rPr>
                        <a:t>Unité d’Enseignement</a:t>
                      </a:r>
                      <a:endParaRPr lang="fr-FR" sz="160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272178">
                <a:tc>
                  <a:txBody>
                    <a:bodyPr/>
                    <a:lstStyle/>
                    <a:p>
                      <a:pPr>
                        <a:spcAft>
                          <a:spcPts val="0"/>
                        </a:spcAft>
                      </a:pPr>
                      <a:r>
                        <a:rPr lang="fr-FR" sz="1600" b="1">
                          <a:latin typeface="Times New Roman"/>
                          <a:ea typeface="SimSun"/>
                          <a:cs typeface="Times New Roman"/>
                        </a:rPr>
                        <a:t>UE fondamentales</a:t>
                      </a:r>
                      <a:endParaRPr lang="fr-FR" sz="160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178">
                <a:tc>
                  <a:txBody>
                    <a:bodyPr/>
                    <a:lstStyle/>
                    <a:p>
                      <a:pPr>
                        <a:spcAft>
                          <a:spcPts val="0"/>
                        </a:spcAft>
                      </a:pPr>
                      <a:r>
                        <a:rPr lang="fr-FR" sz="1600" b="1">
                          <a:latin typeface="Times New Roman"/>
                          <a:ea typeface="SimSun"/>
                          <a:cs typeface="Times New Roman"/>
                        </a:rPr>
                        <a:t>UEF 1(O/P)</a:t>
                      </a:r>
                      <a:endParaRPr lang="fr-FR" sz="160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178">
                <a:tc>
                  <a:txBody>
                    <a:bodyPr/>
                    <a:lstStyle/>
                    <a:p>
                      <a:pPr marL="3810" algn="just">
                        <a:spcBef>
                          <a:spcPts val="400"/>
                        </a:spcBef>
                        <a:spcAft>
                          <a:spcPts val="400"/>
                        </a:spcAft>
                        <a:tabLst>
                          <a:tab pos="7620" algn="l"/>
                        </a:tabLst>
                      </a:pPr>
                      <a:r>
                        <a:rPr lang="fr-FR" sz="1600">
                          <a:latin typeface="Cambria"/>
                          <a:ea typeface="MS Mincho"/>
                          <a:cs typeface="Times New Roman"/>
                        </a:rPr>
                        <a:t>Méthodes de conception des SI </a:t>
                      </a:r>
                    </a:p>
                  </a:txBody>
                  <a:tcPr marL="28940" marR="289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178">
                <a:tc>
                  <a:txBody>
                    <a:bodyPr/>
                    <a:lstStyle/>
                    <a:p>
                      <a:pPr>
                        <a:spcAft>
                          <a:spcPts val="0"/>
                        </a:spcAft>
                      </a:pPr>
                      <a:r>
                        <a:rPr lang="fr-FR" sz="1600">
                          <a:latin typeface="Cambria"/>
                          <a:ea typeface="Times New Roman"/>
                          <a:cs typeface="Times New Roman"/>
                        </a:rPr>
                        <a:t>Bases de données</a:t>
                      </a:r>
                      <a:endParaRPr lang="fr-FR" sz="160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178">
                <a:tc>
                  <a:txBody>
                    <a:bodyPr/>
                    <a:lstStyle/>
                    <a:p>
                      <a:pPr>
                        <a:spcAft>
                          <a:spcPts val="0"/>
                        </a:spcAft>
                      </a:pPr>
                      <a:r>
                        <a:rPr lang="fr-FR" sz="1600">
                          <a:latin typeface="Times New Roman"/>
                          <a:ea typeface="SimSun"/>
                          <a:cs typeface="Times New Roman"/>
                        </a:rPr>
                        <a:t>Génie Logiciel 1  </a:t>
                      </a: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178">
                <a:tc>
                  <a:txBody>
                    <a:bodyPr/>
                    <a:lstStyle/>
                    <a:p>
                      <a:pPr>
                        <a:spcAft>
                          <a:spcPts val="0"/>
                        </a:spcAft>
                      </a:pPr>
                      <a:r>
                        <a:rPr lang="fr-FR" sz="1600" b="1">
                          <a:latin typeface="Times New Roman"/>
                          <a:ea typeface="SimSun"/>
                          <a:cs typeface="Times New Roman"/>
                        </a:rPr>
                        <a:t>UEF 2(O/P)</a:t>
                      </a:r>
                      <a:endParaRPr lang="fr-FR" sz="160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178">
                <a:tc>
                  <a:txBody>
                    <a:bodyPr/>
                    <a:lstStyle/>
                    <a:p>
                      <a:pPr>
                        <a:spcAft>
                          <a:spcPts val="0"/>
                        </a:spcAft>
                      </a:pPr>
                      <a:r>
                        <a:rPr lang="fr-FR" sz="1600">
                          <a:latin typeface="Times New Roman"/>
                          <a:ea typeface="SimSun"/>
                          <a:cs typeface="Times New Roman"/>
                        </a:rPr>
                        <a:t>Management des SI</a:t>
                      </a: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178">
                <a:tc>
                  <a:txBody>
                    <a:bodyPr/>
                    <a:lstStyle/>
                    <a:p>
                      <a:pPr>
                        <a:spcAft>
                          <a:spcPts val="0"/>
                        </a:spcAft>
                      </a:pPr>
                      <a:r>
                        <a:rPr lang="fr-FR" sz="1600">
                          <a:latin typeface="Times New Roman"/>
                          <a:ea typeface="SimSun"/>
                          <a:cs typeface="Times New Roman"/>
                        </a:rPr>
                        <a:t>Recherche Opérationnelle</a:t>
                      </a: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178">
                <a:tc>
                  <a:txBody>
                    <a:bodyPr/>
                    <a:lstStyle/>
                    <a:p>
                      <a:pPr>
                        <a:spcAft>
                          <a:spcPts val="0"/>
                        </a:spcAft>
                      </a:pPr>
                      <a:r>
                        <a:rPr lang="fr-FR" sz="1600" b="1">
                          <a:latin typeface="Times New Roman"/>
                          <a:ea typeface="SimSun"/>
                          <a:cs typeface="Times New Roman"/>
                        </a:rPr>
                        <a:t>UE méthodologie</a:t>
                      </a:r>
                      <a:endParaRPr lang="fr-FR" sz="160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178">
                <a:tc>
                  <a:txBody>
                    <a:bodyPr/>
                    <a:lstStyle/>
                    <a:p>
                      <a:pPr>
                        <a:spcAft>
                          <a:spcPts val="0"/>
                        </a:spcAft>
                      </a:pPr>
                      <a:r>
                        <a:rPr lang="fr-FR" sz="1600" b="1">
                          <a:latin typeface="Times New Roman"/>
                          <a:ea typeface="SimSun"/>
                          <a:cs typeface="Times New Roman"/>
                        </a:rPr>
                        <a:t>UEM 1(O/P)</a:t>
                      </a:r>
                      <a:endParaRPr lang="fr-FR" sz="160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178">
                <a:tc>
                  <a:txBody>
                    <a:bodyPr/>
                    <a:lstStyle/>
                    <a:p>
                      <a:pPr>
                        <a:spcAft>
                          <a:spcPts val="0"/>
                        </a:spcAft>
                      </a:pPr>
                      <a:r>
                        <a:rPr lang="fr-FR" sz="1600">
                          <a:latin typeface="Times New Roman"/>
                          <a:ea typeface="Times New Roman"/>
                          <a:cs typeface="Times New Roman"/>
                        </a:rPr>
                        <a:t>Réseaux</a:t>
                      </a:r>
                      <a:r>
                        <a:rPr lang="fr-FR" sz="1600">
                          <a:latin typeface="Times New Roman"/>
                          <a:ea typeface="SimSun"/>
                          <a:cs typeface="Times New Roman"/>
                        </a:rPr>
                        <a:t> 1</a:t>
                      </a: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178">
                <a:tc>
                  <a:txBody>
                    <a:bodyPr/>
                    <a:lstStyle/>
                    <a:p>
                      <a:pPr>
                        <a:spcAft>
                          <a:spcPts val="0"/>
                        </a:spcAft>
                      </a:pPr>
                      <a:r>
                        <a:rPr lang="fr-FR" sz="1600">
                          <a:latin typeface="Times New Roman"/>
                          <a:ea typeface="SimSun"/>
                          <a:cs typeface="Times New Roman"/>
                        </a:rPr>
                        <a:t>Développement d’applications Web et mobile</a:t>
                      </a: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178">
                <a:tc>
                  <a:txBody>
                    <a:bodyPr/>
                    <a:lstStyle/>
                    <a:p>
                      <a:pPr>
                        <a:spcAft>
                          <a:spcPts val="0"/>
                        </a:spcAft>
                      </a:pPr>
                      <a:r>
                        <a:rPr lang="fr-FR" sz="1600" b="1">
                          <a:latin typeface="Times New Roman"/>
                          <a:ea typeface="SimSun"/>
                          <a:cs typeface="Times New Roman"/>
                        </a:rPr>
                        <a:t>UE Transversale</a:t>
                      </a:r>
                      <a:endParaRPr lang="fr-FR" sz="160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178">
                <a:tc>
                  <a:txBody>
                    <a:bodyPr/>
                    <a:lstStyle/>
                    <a:p>
                      <a:pPr>
                        <a:spcAft>
                          <a:spcPts val="0"/>
                        </a:spcAft>
                      </a:pPr>
                      <a:r>
                        <a:rPr lang="fr-FR" sz="1600" b="1">
                          <a:latin typeface="Times New Roman"/>
                          <a:ea typeface="SimSun"/>
                          <a:cs typeface="Times New Roman"/>
                        </a:rPr>
                        <a:t>UET1 (O/P)</a:t>
                      </a:r>
                      <a:endParaRPr lang="fr-FR" sz="160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178">
                <a:tc>
                  <a:txBody>
                    <a:bodyPr/>
                    <a:lstStyle/>
                    <a:p>
                      <a:pPr marL="457200">
                        <a:spcAft>
                          <a:spcPts val="0"/>
                        </a:spcAft>
                      </a:pPr>
                      <a:r>
                        <a:rPr lang="fr-FR" sz="1600" dirty="0">
                          <a:latin typeface="Times New Roman"/>
                          <a:ea typeface="MS Mincho"/>
                          <a:cs typeface="Times New Roman"/>
                        </a:rPr>
                        <a:t>Anglais</a:t>
                      </a:r>
                      <a:endParaRPr lang="fr-FR" sz="1600" dirty="0">
                        <a:latin typeface="Cambria"/>
                        <a:ea typeface="MS Mincho"/>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Tableau 5"/>
          <p:cNvGraphicFramePr>
            <a:graphicFrameLocks noGrp="1"/>
          </p:cNvGraphicFramePr>
          <p:nvPr/>
        </p:nvGraphicFramePr>
        <p:xfrm>
          <a:off x="5143504" y="1571614"/>
          <a:ext cx="3643338" cy="4398254"/>
        </p:xfrm>
        <a:graphic>
          <a:graphicData uri="http://schemas.openxmlformats.org/drawingml/2006/table">
            <a:tbl>
              <a:tblPr/>
              <a:tblGrid>
                <a:gridCol w="3643338"/>
              </a:tblGrid>
              <a:tr h="314161">
                <a:tc>
                  <a:txBody>
                    <a:bodyPr/>
                    <a:lstStyle/>
                    <a:p>
                      <a:pPr>
                        <a:spcAft>
                          <a:spcPts val="0"/>
                        </a:spcAft>
                      </a:pPr>
                      <a:r>
                        <a:rPr lang="fr-FR" sz="1600" b="1">
                          <a:latin typeface="Times New Roman"/>
                          <a:ea typeface="SimSun"/>
                          <a:cs typeface="Times New Roman"/>
                        </a:rPr>
                        <a:t>Unité d’Enseignement</a:t>
                      </a:r>
                      <a:endParaRPr lang="fr-FR" sz="160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314161">
                <a:tc>
                  <a:txBody>
                    <a:bodyPr/>
                    <a:lstStyle/>
                    <a:p>
                      <a:pPr>
                        <a:spcAft>
                          <a:spcPts val="0"/>
                        </a:spcAft>
                      </a:pPr>
                      <a:r>
                        <a:rPr lang="fr-FR" sz="1600" b="1">
                          <a:latin typeface="Times New Roman"/>
                          <a:ea typeface="SimSun"/>
                          <a:cs typeface="Times New Roman"/>
                        </a:rPr>
                        <a:t>UE fondamentales</a:t>
                      </a:r>
                      <a:endParaRPr lang="fr-FR" sz="160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161">
                <a:tc>
                  <a:txBody>
                    <a:bodyPr/>
                    <a:lstStyle/>
                    <a:p>
                      <a:pPr>
                        <a:spcAft>
                          <a:spcPts val="0"/>
                        </a:spcAft>
                      </a:pPr>
                      <a:r>
                        <a:rPr lang="fr-FR" sz="1600" b="1">
                          <a:latin typeface="Times New Roman"/>
                          <a:ea typeface="SimSun"/>
                          <a:cs typeface="Times New Roman"/>
                        </a:rPr>
                        <a:t>UEF 3(O/P)</a:t>
                      </a:r>
                      <a:endParaRPr lang="fr-FR" sz="160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161">
                <a:tc>
                  <a:txBody>
                    <a:bodyPr/>
                    <a:lstStyle/>
                    <a:p>
                      <a:pPr marL="3810">
                        <a:spcBef>
                          <a:spcPts val="400"/>
                        </a:spcBef>
                        <a:spcAft>
                          <a:spcPts val="400"/>
                        </a:spcAft>
                        <a:tabLst>
                          <a:tab pos="7620" algn="l"/>
                        </a:tabLst>
                      </a:pPr>
                      <a:r>
                        <a:rPr lang="fr-FR" sz="1600">
                          <a:latin typeface="Times New Roman"/>
                          <a:ea typeface="MS Mincho"/>
                          <a:cs typeface="Times New Roman"/>
                        </a:rPr>
                        <a:t>Gestion de projet</a:t>
                      </a:r>
                      <a:endParaRPr lang="fr-FR" sz="1600">
                        <a:latin typeface="Cambria"/>
                        <a:ea typeface="MS Mincho"/>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161">
                <a:tc>
                  <a:txBody>
                    <a:bodyPr/>
                    <a:lstStyle/>
                    <a:p>
                      <a:pPr>
                        <a:spcAft>
                          <a:spcPts val="0"/>
                        </a:spcAft>
                      </a:pPr>
                      <a:r>
                        <a:rPr lang="fr-FR" sz="1600">
                          <a:latin typeface="Times New Roman"/>
                          <a:ea typeface="SimSun"/>
                          <a:cs typeface="Times New Roman"/>
                        </a:rPr>
                        <a:t>Administration de BD </a:t>
                      </a: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161">
                <a:tc>
                  <a:txBody>
                    <a:bodyPr/>
                    <a:lstStyle/>
                    <a:p>
                      <a:pPr>
                        <a:spcAft>
                          <a:spcPts val="0"/>
                        </a:spcAft>
                      </a:pPr>
                      <a:r>
                        <a:rPr lang="fr-FR" sz="1600" b="1">
                          <a:latin typeface="Times New Roman"/>
                          <a:ea typeface="SimSun"/>
                          <a:cs typeface="Times New Roman"/>
                        </a:rPr>
                        <a:t>UEF 4(O/P)</a:t>
                      </a:r>
                      <a:endParaRPr lang="fr-FR" sz="160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161">
                <a:tc>
                  <a:txBody>
                    <a:bodyPr/>
                    <a:lstStyle/>
                    <a:p>
                      <a:pPr>
                        <a:spcAft>
                          <a:spcPts val="0"/>
                        </a:spcAft>
                      </a:pPr>
                      <a:r>
                        <a:rPr lang="fr-FR" sz="1600">
                          <a:latin typeface="Times New Roman"/>
                          <a:ea typeface="SimSun"/>
                          <a:cs typeface="Times New Roman"/>
                        </a:rPr>
                        <a:t>Ingénierie des connaissances</a:t>
                      </a: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161">
                <a:tc>
                  <a:txBody>
                    <a:bodyPr/>
                    <a:lstStyle/>
                    <a:p>
                      <a:pPr>
                        <a:spcAft>
                          <a:spcPts val="0"/>
                        </a:spcAft>
                      </a:pPr>
                      <a:r>
                        <a:rPr lang="fr-FR" sz="1600">
                          <a:latin typeface="Times New Roman"/>
                          <a:ea typeface="SimSun"/>
                          <a:cs typeface="Times New Roman"/>
                        </a:rPr>
                        <a:t>Théorie des Langages  </a:t>
                      </a: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161">
                <a:tc>
                  <a:txBody>
                    <a:bodyPr/>
                    <a:lstStyle/>
                    <a:p>
                      <a:pPr>
                        <a:spcAft>
                          <a:spcPts val="0"/>
                        </a:spcAft>
                      </a:pPr>
                      <a:r>
                        <a:rPr lang="fr-FR" sz="1600" b="1">
                          <a:latin typeface="Times New Roman"/>
                          <a:ea typeface="SimSun"/>
                          <a:cs typeface="Times New Roman"/>
                        </a:rPr>
                        <a:t>UE Transversale</a:t>
                      </a:r>
                      <a:endParaRPr lang="fr-FR" sz="160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161">
                <a:tc>
                  <a:txBody>
                    <a:bodyPr/>
                    <a:lstStyle/>
                    <a:p>
                      <a:pPr>
                        <a:spcAft>
                          <a:spcPts val="0"/>
                        </a:spcAft>
                      </a:pPr>
                      <a:r>
                        <a:rPr lang="fr-FR" sz="1600" b="1">
                          <a:latin typeface="Times New Roman"/>
                          <a:ea typeface="SimSun"/>
                          <a:cs typeface="Times New Roman"/>
                        </a:rPr>
                        <a:t>UET 2(O/P)</a:t>
                      </a:r>
                      <a:endParaRPr lang="fr-FR" sz="160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161">
                <a:tc>
                  <a:txBody>
                    <a:bodyPr/>
                    <a:lstStyle/>
                    <a:p>
                      <a:pPr marL="3810">
                        <a:spcAft>
                          <a:spcPts val="0"/>
                        </a:spcAft>
                        <a:tabLst>
                          <a:tab pos="7620" algn="l"/>
                        </a:tabLst>
                      </a:pPr>
                      <a:r>
                        <a:rPr lang="fr-FR" sz="1600">
                          <a:latin typeface="Times New Roman"/>
                          <a:ea typeface="MS Mincho"/>
                          <a:cs typeface="Times New Roman"/>
                        </a:rPr>
                        <a:t>Gestion et comptabilité</a:t>
                      </a:r>
                      <a:endParaRPr lang="fr-FR" sz="1600">
                        <a:latin typeface="Cambria"/>
                        <a:ea typeface="MS Mincho"/>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161">
                <a:tc>
                  <a:txBody>
                    <a:bodyPr/>
                    <a:lstStyle/>
                    <a:p>
                      <a:pPr>
                        <a:spcAft>
                          <a:spcPts val="0"/>
                        </a:spcAft>
                      </a:pPr>
                      <a:r>
                        <a:rPr lang="fr-FR" sz="1600" b="1">
                          <a:latin typeface="Times New Roman"/>
                          <a:ea typeface="SimSun"/>
                          <a:cs typeface="Times New Roman"/>
                        </a:rPr>
                        <a:t>UE Méthodologie</a:t>
                      </a:r>
                      <a:endParaRPr lang="fr-FR" sz="160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161">
                <a:tc>
                  <a:txBody>
                    <a:bodyPr/>
                    <a:lstStyle/>
                    <a:p>
                      <a:pPr>
                        <a:spcAft>
                          <a:spcPts val="0"/>
                        </a:spcAft>
                      </a:pPr>
                      <a:r>
                        <a:rPr lang="fr-FR" sz="1600" b="1">
                          <a:latin typeface="Times New Roman"/>
                          <a:ea typeface="SimSun"/>
                          <a:cs typeface="Times New Roman"/>
                        </a:rPr>
                        <a:t>UEM 2(O/P)</a:t>
                      </a:r>
                      <a:endParaRPr lang="fr-FR" sz="1600">
                        <a:latin typeface="Times New Roman"/>
                        <a:ea typeface="SimSun"/>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161">
                <a:tc>
                  <a:txBody>
                    <a:bodyPr/>
                    <a:lstStyle/>
                    <a:p>
                      <a:pPr marL="457200">
                        <a:spcAft>
                          <a:spcPts val="0"/>
                        </a:spcAft>
                      </a:pPr>
                      <a:r>
                        <a:rPr lang="fr-FR" sz="1600" dirty="0">
                          <a:latin typeface="Times New Roman"/>
                          <a:ea typeface="MS Mincho"/>
                          <a:cs typeface="Times New Roman"/>
                        </a:rPr>
                        <a:t>Mini-Projet</a:t>
                      </a:r>
                      <a:endParaRPr lang="fr-FR" sz="1600" dirty="0">
                        <a:latin typeface="Cambria"/>
                        <a:ea typeface="MS Mincho"/>
                        <a:cs typeface="Times New Roman"/>
                      </a:endParaRPr>
                    </a:p>
                  </a:txBody>
                  <a:tcPr marL="28940" marR="289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Espace réservé du numéro de diapositive 6"/>
          <p:cNvSpPr>
            <a:spLocks noGrp="1"/>
          </p:cNvSpPr>
          <p:nvPr>
            <p:ph type="sldNum" sz="quarter" idx="12"/>
          </p:nvPr>
        </p:nvSpPr>
        <p:spPr/>
        <p:txBody>
          <a:bodyPr/>
          <a:lstStyle/>
          <a:p>
            <a:fld id="{757BA338-80EC-4B46-BC16-1EF200A0B537}" type="slidenum">
              <a:rPr lang="fr-FR" smtClean="0"/>
              <a:pPr/>
              <a:t>9</a:t>
            </a:fld>
            <a:endParaRPr lang="fr-FR"/>
          </a:p>
        </p:txBody>
      </p:sp>
      <p:sp>
        <p:nvSpPr>
          <p:cNvPr id="9" name="Espace réservé du pied de page 4"/>
          <p:cNvSpPr>
            <a:spLocks noGrp="1"/>
          </p:cNvSpPr>
          <p:nvPr>
            <p:ph type="ftr" sz="quarter" idx="11"/>
          </p:nvPr>
        </p:nvSpPr>
        <p:spPr>
          <a:xfrm>
            <a:off x="3000364" y="6500834"/>
            <a:ext cx="5857916" cy="272235"/>
          </a:xfrm>
        </p:spPr>
        <p:txBody>
          <a:bodyPr/>
          <a:lstStyle/>
          <a:p>
            <a:r>
              <a:rPr lang="fr-FR" dirty="0" smtClean="0"/>
              <a:t>Université A. Mira de Bejaia, Faculté des sciences exactes, Département d’informatique</a:t>
            </a: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94</TotalTime>
  <Words>939</Words>
  <Application>Microsoft Office PowerPoint</Application>
  <PresentationFormat>Affichage à l'écran (4:3)</PresentationFormat>
  <Paragraphs>190</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Rotonde</vt:lpstr>
      <vt:lpstr>Licence en Informatique à Recrutement National</vt:lpstr>
      <vt:lpstr>1. Informations &amp; Conditions </vt:lpstr>
      <vt:lpstr>2. Organisation générale de la formation </vt:lpstr>
      <vt:lpstr>3. Objectifs de la formation </vt:lpstr>
      <vt:lpstr>4. Potentialités régionales et nationales d'employabilité </vt:lpstr>
      <vt:lpstr>5. Passerelles vers les autres spécialités </vt:lpstr>
      <vt:lpstr>6. Les enseignements  Semestres: 1 et 2 (socle commun)</vt:lpstr>
      <vt:lpstr>6. Les enseignements  Semestres: 3 et 4 (socle commun)</vt:lpstr>
      <vt:lpstr>6. Les enseignements  Semestres:5 et 6 (Systèmes d’information) </vt:lpstr>
      <vt:lpstr>6. Les enseignements  Semestres:5 et 6 (Réseaux et sécurité)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Licence en Informatique à Recrutement National</dc:title>
  <dc:creator>balzac-2006@hotmail.com</dc:creator>
  <cp:lastModifiedBy>prv</cp:lastModifiedBy>
  <cp:revision>37</cp:revision>
  <dcterms:created xsi:type="dcterms:W3CDTF">2020-07-04T22:11:44Z</dcterms:created>
  <dcterms:modified xsi:type="dcterms:W3CDTF">2020-07-18T09:42:23Z</dcterms:modified>
</cp:coreProperties>
</file>